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5.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6.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7.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29.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30.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31.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32.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33.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34.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5"/>
  </p:notesMasterIdLst>
  <p:sldIdLst>
    <p:sldId id="256" r:id="rId2"/>
    <p:sldId id="314" r:id="rId3"/>
    <p:sldId id="263" r:id="rId4"/>
    <p:sldId id="313" r:id="rId5"/>
    <p:sldId id="306" r:id="rId6"/>
    <p:sldId id="308" r:id="rId7"/>
    <p:sldId id="307" r:id="rId8"/>
    <p:sldId id="265" r:id="rId9"/>
    <p:sldId id="309" r:id="rId10"/>
    <p:sldId id="310" r:id="rId11"/>
    <p:sldId id="311" r:id="rId12"/>
    <p:sldId id="324" r:id="rId13"/>
    <p:sldId id="266" r:id="rId14"/>
    <p:sldId id="268" r:id="rId15"/>
    <p:sldId id="312" r:id="rId16"/>
    <p:sldId id="317" r:id="rId17"/>
    <p:sldId id="318" r:id="rId18"/>
    <p:sldId id="319" r:id="rId19"/>
    <p:sldId id="320" r:id="rId20"/>
    <p:sldId id="321" r:id="rId21"/>
    <p:sldId id="322" r:id="rId22"/>
    <p:sldId id="323"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5" r:id="rId43"/>
    <p:sldId id="346" r:id="rId44"/>
    <p:sldId id="347" r:id="rId45"/>
    <p:sldId id="348" r:id="rId46"/>
    <p:sldId id="349" r:id="rId47"/>
    <p:sldId id="350" r:id="rId48"/>
    <p:sldId id="351" r:id="rId49"/>
    <p:sldId id="352" r:id="rId50"/>
    <p:sldId id="353" r:id="rId51"/>
    <p:sldId id="354" r:id="rId52"/>
    <p:sldId id="355" r:id="rId53"/>
    <p:sldId id="315" r:id="rId54"/>
  </p:sldIdLst>
  <p:sldSz cx="9144000" cy="5143500" type="screen16x9"/>
  <p:notesSz cx="6858000" cy="9144000"/>
  <p:embeddedFontLst>
    <p:embeddedFont>
      <p:font typeface="Consolas" panose="020B0609020204030204" pitchFamily="49" charset="0"/>
      <p:regular r:id="rId56"/>
      <p:bold r:id="rId57"/>
      <p:italic r:id="rId58"/>
      <p:boldItalic r:id="rId59"/>
    </p:embeddedFont>
    <p:embeddedFont>
      <p:font typeface="Josefin Sans" panose="020B0604020202020204" charset="0"/>
      <p:regular r:id="rId60"/>
      <p:bold r:id="rId61"/>
      <p:italic r:id="rId62"/>
      <p:boldItalic r:id="rId63"/>
    </p:embeddedFont>
    <p:embeddedFont>
      <p:font typeface="Open Sans"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1AA1E9-F29B-416E-8B73-C9DAA1DD78DE}">
  <a:tblStyle styleId="{A31AA1E9-F29B-416E-8B73-C9DAA1DD78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8" autoAdjust="0"/>
    <p:restoredTop sz="94660"/>
  </p:normalViewPr>
  <p:slideViewPr>
    <p:cSldViewPr snapToGrid="0">
      <p:cViewPr varScale="1">
        <p:scale>
          <a:sx n="142" d="100"/>
          <a:sy n="142" d="100"/>
        </p:scale>
        <p:origin x="9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7.205"/>
    </inkml:context>
    <inkml:brush xml:id="br0">
      <inkml:brushProperty name="width" value="0.025" units="cm"/>
      <inkml:brushProperty name="height" value="0.025" units="cm"/>
      <inkml:brushProperty name="color" value="#E71224"/>
    </inkml:brush>
  </inkml:definitions>
  <inkml:trace contextRef="#ctx0" brushRef="#br0">556 19 24575,'-60'-1'0,"25"-1"0,0 2 0,-38 6 0,62-5 0,0 1 0,0 1 0,1 0 0,0 0 0,-1 1 0,1 0 0,0 1 0,1 0 0,-1 1 0,-16 13 0,-13 15 0,2 1 0,-54 66 0,84-89 0,-1 1 0,1 0 0,1 1 0,0-1 0,1 1 0,1 0 0,0 1 0,1-1 0,0 1 0,2-1 0,-1 1 0,2 0 0,0 0 0,0-1 0,2 1 0,0 0 0,0-1 0,1 1 0,1-1 0,1 0 0,0 0 0,10 20 0,-5-18 0,1 0 0,0 0 0,1-1 0,1-1 0,0 0 0,30 23 0,-33-30 0,0 0 0,0-1 0,1 0 0,-1-1 0,1 0 0,0-1 0,1 0 0,-1-1 0,1 0 0,-1-1 0,1 0 0,15 0 0,-27-2 0,267-3 0,-256 2 0,1-1 0,0-1 0,-1 0 0,1 0 0,-1-1 0,0-1 0,0 0 0,0 0 0,10-8 0,-15 10 0,0-1 0,0-1 0,-1 1 0,1-1 0,-1 0 0,0 0 0,-1 0 0,1 0 0,-1-1 0,0 0 0,-1 0 0,1 0 0,-1-1 0,0 1 0,-1-1 0,4-11 0,20-87 0,-19 81 0,0 1 0,-2-1 0,0-1 0,-2 1 0,1-28 0,-5 41 0,2-11 0,-2 0 0,-1 0 0,-7-34 0,7 48 0,-1 0 0,0 0 0,-1 1 0,1-1 0,-1 1 0,-1 0 0,0 0 0,0 0 0,0 0 0,0 1 0,-1 0 0,-11-9 0,-4-2 0,-1 0 0,-1 2 0,-46-24 0,49 33-227,0 0-1,0 2 1,-1 0-1,0 1 1,-33 0-1,38 2-6598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7:11.844"/>
    </inkml:context>
    <inkml:brush xml:id="br0">
      <inkml:brushProperty name="width" value="0.025" units="cm"/>
      <inkml:brushProperty name="height" value="0.025" units="cm"/>
      <inkml:brushProperty name="color" value="#E71224"/>
    </inkml:brush>
  </inkml:definitions>
  <inkml:trace contextRef="#ctx0" brushRef="#br0">295 795 24575,'-7'-1'0,"0"-1"0,1 0 0,-1-1 0,1 0 0,0 0 0,0 0 0,0-1 0,0 0 0,0 0 0,1 0 0,-7-7 0,-8-5 0,3 4 0,1-2 0,0 1 0,-22-27 0,31 32 0,1 0 0,0-1 0,0 1 0,1-1 0,0-1 0,0 1 0,1-1 0,0 0 0,-2-12 0,-18-45 0,18 54 0,0 1 0,2-1 0,0 0 0,-3-14 0,6 17 0,0 1 0,0-1 0,1 0 0,0 0 0,1 1 0,0-1 0,1 0 0,0 1 0,1-1 0,-1 1 0,2 0 0,-1-1 0,1 2 0,1-1 0,0 0 0,0 1 0,0 0 0,1 0 0,1 1 0,-1-1 0,10-7 0,-1 2 0,1 1 0,0 1 0,0 0 0,1 1 0,0 1 0,1 1 0,0 0 0,1 1 0,32-7 0,5-5 0,-45 14 0,-1 1 0,1 1 0,-1 0 0,1 0 0,0 1 0,13-1 0,36-3 0,72-15 0,57-5 0,371 22 0,-294 7 0,1937-3 0,-2154 0 0,6-2 0,0 2 0,0 4 0,0 1 0,79 19 0,-72-3 0,84 42 0,-14-6 0,-110-48 0,1 1 0,-1 1 0,-1 1 0,0 1 0,-1 1 0,0 0 0,19 20 0,-33-27 0,0 0 0,-1 0 0,0 0 0,-1 1 0,0 0 0,0 0 0,-1 0 0,1 0 0,-2 1 0,3 9 0,-2-2 0,0 0 0,-1 1 0,0-1 0,-2 26 0,-1-32 0,-1 0 0,0-1 0,-1 1 0,0 0 0,-1-1 0,0 1 0,0-1 0,-1 0 0,0 0 0,0-1 0,-1 0 0,0 0 0,-1 0 0,0 0 0,0-1 0,-1 0 0,0-1 0,0 0 0,0 0 0,-15 7 0,-6 3 0,0-2 0,-1 0 0,0-3 0,-1 0 0,-39 7 0,-70 11 0,-176 13 0,39-7 0,132-19 0,0-6 0,-188-11 0,127-2 0,-161 1 0,-418 5 0,630 5 0,-57 2 0,175-10 0,0 1 0,0 3 0,-63 13 0,46-9 0,-1-1 0,0-3 0,0-2 0,-57-6 0,-8 1 0,70 4 0,17 0 0,-50-5 0,72 3 0,0-1 0,0 0 0,1-1 0,-1 0 0,1-1 0,0 0 0,0-1 0,-15-8 0,16 6-84,-38-23-557,-43-37 1,80 58-6186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08.60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229"/>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0.666"/>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22:26:11.053"/>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001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71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890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085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77710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1334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832510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690825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01615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071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492668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614437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13665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1313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3760391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196136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55711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453074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405295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093795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065306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12443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50964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8455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09559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127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63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25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24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1" r:id="rId6"/>
    <p:sldLayoutId id="2147483663"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www.datos.gov.co/Salud-y-Protecci-n-Social/Mortalidad-C-ncer-Mama-2010-A-2016/r39m-rntv"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www.datos.gov.co/Mapas-Nacionales/Departamentos-y-municipios-de-Colombia/xdk5-pm3f"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5.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6.xml"/><Relationship Id="rId7" Type="http://schemas.openxmlformats.org/officeDocument/2006/relationships/customXml" Target="../ink/ink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customXml" Target="../ink/ink7.xml"/><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customXml" Target="../ink/ink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ustomXml" Target="../ink/ink11.xml"/><Relationship Id="rId7" Type="http://schemas.openxmlformats.org/officeDocument/2006/relationships/customXml" Target="../ink/ink1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customXml" Target="../ink/ink13.xml"/><Relationship Id="rId5" Type="http://schemas.openxmlformats.org/officeDocument/2006/relationships/customXml" Target="../ink/ink12.xml"/><Relationship Id="rId4" Type="http://schemas.openxmlformats.org/officeDocument/2006/relationships/image" Target="../media/image36.png"/><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15.xml"/><Relationship Id="rId7" Type="http://schemas.openxmlformats.org/officeDocument/2006/relationships/customXml" Target="../ink/ink18.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customXml" Target="../ink/ink17.xml"/><Relationship Id="rId5" Type="http://schemas.openxmlformats.org/officeDocument/2006/relationships/customXml" Target="../ink/ink16.xml"/><Relationship Id="rId4" Type="http://schemas.openxmlformats.org/officeDocument/2006/relationships/image" Target="../media/image40.emf"/></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19.xml"/><Relationship Id="rId7" Type="http://schemas.openxmlformats.org/officeDocument/2006/relationships/customXml" Target="../ink/ink22.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customXml" Target="../ink/ink21.xml"/><Relationship Id="rId5" Type="http://schemas.openxmlformats.org/officeDocument/2006/relationships/customXml" Target="../ink/ink20.xml"/><Relationship Id="rId4" Type="http://schemas.openxmlformats.org/officeDocument/2006/relationships/image" Target="../media/image40.emf"/><Relationship Id="rId9" Type="http://schemas.openxmlformats.org/officeDocument/2006/relationships/image" Target="../media/image43.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23.xml"/><Relationship Id="rId7" Type="http://schemas.openxmlformats.org/officeDocument/2006/relationships/customXml" Target="../ink/ink26.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25.xml"/><Relationship Id="rId5" Type="http://schemas.openxmlformats.org/officeDocument/2006/relationships/customXml" Target="../ink/ink24.xml"/><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ustomXml" Target="../ink/ink27.xml"/><Relationship Id="rId7" Type="http://schemas.openxmlformats.org/officeDocument/2006/relationships/customXml" Target="../ink/ink30.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customXml" Target="../ink/ink29.xml"/><Relationship Id="rId5" Type="http://schemas.openxmlformats.org/officeDocument/2006/relationships/customXml" Target="../ink/ink28.xml"/><Relationship Id="rId4" Type="http://schemas.openxmlformats.org/officeDocument/2006/relationships/image" Target="../media/image40.emf"/><Relationship Id="rId9" Type="http://schemas.openxmlformats.org/officeDocument/2006/relationships/image" Target="../media/image46.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31.xml"/><Relationship Id="rId7" Type="http://schemas.openxmlformats.org/officeDocument/2006/relationships/customXml" Target="../ink/ink34.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customXml" Target="../ink/ink33.xml"/><Relationship Id="rId5" Type="http://schemas.openxmlformats.org/officeDocument/2006/relationships/customXml" Target="../ink/ink32.xml"/><Relationship Id="rId4" Type="http://schemas.openxmlformats.org/officeDocument/2006/relationships/image" Target="../media/image40.emf"/><Relationship Id="rId9" Type="http://schemas.openxmlformats.org/officeDocument/2006/relationships/image" Target="../media/image48.png"/></Relationships>
</file>

<file path=ppt/slides/_rels/slide47.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49.png"/><Relationship Id="rId7" Type="http://schemas.openxmlformats.org/officeDocument/2006/relationships/customXml" Target="../ink/ink3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customXml" Target="../ink/ink36.xml"/><Relationship Id="rId5" Type="http://schemas.openxmlformats.org/officeDocument/2006/relationships/image" Target="../media/image40.emf"/><Relationship Id="rId4" Type="http://schemas.openxmlformats.org/officeDocument/2006/relationships/customXml" Target="../ink/ink35.xml"/><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39.xml"/><Relationship Id="rId7" Type="http://schemas.openxmlformats.org/officeDocument/2006/relationships/customXml" Target="../ink/ink42.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customXml" Target="../ink/ink41.xml"/><Relationship Id="rId5" Type="http://schemas.openxmlformats.org/officeDocument/2006/relationships/customXml" Target="../ink/ink40.xml"/><Relationship Id="rId4" Type="http://schemas.openxmlformats.org/officeDocument/2006/relationships/image" Target="../media/image40.emf"/><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ustomXml" Target="../ink/ink43.xml"/><Relationship Id="rId7" Type="http://schemas.openxmlformats.org/officeDocument/2006/relationships/customXml" Target="../ink/ink46.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customXml" Target="../ink/ink45.xml"/><Relationship Id="rId5" Type="http://schemas.openxmlformats.org/officeDocument/2006/relationships/customXml" Target="../ink/ink44.xml"/><Relationship Id="rId4" Type="http://schemas.openxmlformats.org/officeDocument/2006/relationships/image" Target="../media/image40.emf"/><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ustomXml" Target="../ink/ink47.xml"/><Relationship Id="rId7" Type="http://schemas.openxmlformats.org/officeDocument/2006/relationships/customXml" Target="../ink/ink5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customXml" Target="../ink/ink49.xml"/><Relationship Id="rId5" Type="http://schemas.openxmlformats.org/officeDocument/2006/relationships/customXml" Target="../ink/ink48.xml"/><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51.xml"/><Relationship Id="rId7" Type="http://schemas.openxmlformats.org/officeDocument/2006/relationships/customXml" Target="../ink/ink54.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customXml" Target="../ink/ink53.xml"/><Relationship Id="rId5" Type="http://schemas.openxmlformats.org/officeDocument/2006/relationships/customXml" Target="../ink/ink52.x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55.xml"/><Relationship Id="rId7" Type="http://schemas.openxmlformats.org/officeDocument/2006/relationships/customXml" Target="../ink/ink58.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customXml" Target="../ink/ink57.xml"/><Relationship Id="rId5" Type="http://schemas.openxmlformats.org/officeDocument/2006/relationships/customXml" Target="../ink/ink56.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www.datos.gov.co/Salud-y-Protecci-n-Social/Mortalidad-VIH-2010-A-2016/yht4-twf4"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Bona </a:t>
            </a:r>
            <a:r>
              <a:rPr lang="es-CO" dirty="0" err="1"/>
              <a:t>Health</a:t>
            </a:r>
            <a:r>
              <a:rPr lang="en" dirty="0"/>
              <a:t> EPS</a:t>
            </a:r>
            <a:endParaRPr dirty="0"/>
          </a:p>
        </p:txBody>
      </p:sp>
      <p:sp>
        <p:nvSpPr>
          <p:cNvPr id="463" name="Google Shape;463;p30"/>
          <p:cNvSpPr txBox="1">
            <a:spLocks noGrp="1"/>
          </p:cNvSpPr>
          <p:nvPr>
            <p:ph type="subTitle" idx="1"/>
          </p:nvPr>
        </p:nvSpPr>
        <p:spPr>
          <a:xfrm>
            <a:off x="2547575" y="3466725"/>
            <a:ext cx="4048800" cy="8402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Juan David Gonzalez  - Luis Felipe Velasco</a:t>
            </a:r>
          </a:p>
          <a:p>
            <a:pPr marL="0" lvl="0" indent="0" algn="ctr" rtl="0">
              <a:spcBef>
                <a:spcPts val="0"/>
              </a:spcBef>
              <a:spcAft>
                <a:spcPts val="0"/>
              </a:spcAft>
              <a:buNone/>
            </a:pPr>
            <a:endParaRPr lang="es-CO" dirty="0"/>
          </a:p>
          <a:p>
            <a:pPr marL="0" lvl="0" indent="0" algn="ctr" rtl="0">
              <a:spcBef>
                <a:spcPts val="0"/>
              </a:spcBef>
              <a:spcAft>
                <a:spcPts val="0"/>
              </a:spcAft>
              <a:buNone/>
            </a:pPr>
            <a:r>
              <a:rPr lang="es-CO" sz="1200" dirty="0"/>
              <a:t>Data Warehouse</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A7C44BC-67FE-4846-A777-34E4A5CDD472}"/>
              </a:ext>
            </a:extLst>
          </p:cNvPr>
          <p:cNvSpPr>
            <a:spLocks noGrp="1"/>
          </p:cNvSpPr>
          <p:nvPr>
            <p:ph type="title"/>
          </p:nvPr>
        </p:nvSpPr>
        <p:spPr/>
        <p:txBody>
          <a:bodyPr/>
          <a:lstStyle/>
          <a:p>
            <a:r>
              <a:rPr lang="es-MX" dirty="0"/>
              <a:t>Mortalidad cáncer de pulmón 2010 a 2016 </a:t>
            </a:r>
            <a:endParaRPr lang="es-CO" dirty="0"/>
          </a:p>
        </p:txBody>
      </p:sp>
      <p:sp>
        <p:nvSpPr>
          <p:cNvPr id="6" name="Título 5">
            <a:extLst>
              <a:ext uri="{FF2B5EF4-FFF2-40B4-BE49-F238E27FC236}">
                <a16:creationId xmlns:a16="http://schemas.microsoft.com/office/drawing/2014/main" id="{D667DE1E-80ED-41FB-83C6-42CE09BF2A53}"/>
              </a:ext>
            </a:extLst>
          </p:cNvPr>
          <p:cNvSpPr>
            <a:spLocks noGrp="1"/>
          </p:cNvSpPr>
          <p:nvPr>
            <p:ph type="title" idx="2"/>
          </p:nvPr>
        </p:nvSpPr>
        <p:spPr>
          <a:xfrm>
            <a:off x="884803" y="1234212"/>
            <a:ext cx="3200400" cy="615000"/>
          </a:xfrm>
        </p:spPr>
        <p:txBody>
          <a:bodyPr/>
          <a:lstStyle/>
          <a:p>
            <a:r>
              <a:rPr lang="es-CO" dirty="0"/>
              <a:t>1025</a:t>
            </a:r>
          </a:p>
        </p:txBody>
      </p:sp>
      <p:sp>
        <p:nvSpPr>
          <p:cNvPr id="5" name="Subtítulo 4">
            <a:extLst>
              <a:ext uri="{FF2B5EF4-FFF2-40B4-BE49-F238E27FC236}">
                <a16:creationId xmlns:a16="http://schemas.microsoft.com/office/drawing/2014/main" id="{D006B708-3FEB-4F6C-ABDB-BC422D8C0ED9}"/>
              </a:ext>
            </a:extLst>
          </p:cNvPr>
          <p:cNvSpPr>
            <a:spLocks noGrp="1"/>
          </p:cNvSpPr>
          <p:nvPr>
            <p:ph type="subTitle" idx="1"/>
          </p:nvPr>
        </p:nvSpPr>
        <p:spPr>
          <a:xfrm>
            <a:off x="884803" y="1950743"/>
            <a:ext cx="3200400" cy="528600"/>
          </a:xfrm>
        </p:spPr>
        <p:txBody>
          <a:bodyPr/>
          <a:lstStyle/>
          <a:p>
            <a:r>
              <a:rPr lang="es-CO" dirty="0"/>
              <a:t>Cantidad de registros</a:t>
            </a:r>
          </a:p>
        </p:txBody>
      </p:sp>
      <p:sp>
        <p:nvSpPr>
          <p:cNvPr id="7" name="Título 6">
            <a:extLst>
              <a:ext uri="{FF2B5EF4-FFF2-40B4-BE49-F238E27FC236}">
                <a16:creationId xmlns:a16="http://schemas.microsoft.com/office/drawing/2014/main" id="{25A35299-8B6C-4113-94AE-8918EAD3DF43}"/>
              </a:ext>
            </a:extLst>
          </p:cNvPr>
          <p:cNvSpPr>
            <a:spLocks noGrp="1"/>
          </p:cNvSpPr>
          <p:nvPr>
            <p:ph type="title" idx="3"/>
          </p:nvPr>
        </p:nvSpPr>
        <p:spPr>
          <a:xfrm>
            <a:off x="5058799" y="1258607"/>
            <a:ext cx="3200400" cy="615000"/>
          </a:xfrm>
        </p:spPr>
        <p:txBody>
          <a:bodyPr/>
          <a:lstStyle/>
          <a:p>
            <a:r>
              <a:rPr lang="es-CO" dirty="0"/>
              <a:t>105</a:t>
            </a:r>
          </a:p>
        </p:txBody>
      </p:sp>
      <p:sp>
        <p:nvSpPr>
          <p:cNvPr id="8" name="Subtítulo 7">
            <a:extLst>
              <a:ext uri="{FF2B5EF4-FFF2-40B4-BE49-F238E27FC236}">
                <a16:creationId xmlns:a16="http://schemas.microsoft.com/office/drawing/2014/main" id="{424996B2-4E0B-4517-8DBA-1C89E1DEA070}"/>
              </a:ext>
            </a:extLst>
          </p:cNvPr>
          <p:cNvSpPr>
            <a:spLocks noGrp="1"/>
          </p:cNvSpPr>
          <p:nvPr>
            <p:ph type="subTitle" idx="4"/>
          </p:nvPr>
        </p:nvSpPr>
        <p:spPr>
          <a:xfrm>
            <a:off x="5058799" y="1962941"/>
            <a:ext cx="3200398" cy="528600"/>
          </a:xfrm>
        </p:spPr>
        <p:txBody>
          <a:bodyPr/>
          <a:lstStyle/>
          <a:p>
            <a:r>
              <a:rPr lang="es-CO" dirty="0"/>
              <a:t>Cantidad de columnas</a:t>
            </a:r>
          </a:p>
        </p:txBody>
      </p:sp>
      <p:sp>
        <p:nvSpPr>
          <p:cNvPr id="10" name="Subtítulo 9">
            <a:extLst>
              <a:ext uri="{FF2B5EF4-FFF2-40B4-BE49-F238E27FC236}">
                <a16:creationId xmlns:a16="http://schemas.microsoft.com/office/drawing/2014/main" id="{293F5B78-8E51-4C0B-8AE3-69FED2B2A0DA}"/>
              </a:ext>
            </a:extLst>
          </p:cNvPr>
          <p:cNvSpPr>
            <a:spLocks noGrp="1"/>
          </p:cNvSpPr>
          <p:nvPr>
            <p:ph type="subTitle" idx="6"/>
          </p:nvPr>
        </p:nvSpPr>
        <p:spPr>
          <a:xfrm>
            <a:off x="884803" y="2571750"/>
            <a:ext cx="7374394" cy="1337538"/>
          </a:xfrm>
        </p:spPr>
        <p:txBody>
          <a:bodyPr/>
          <a:lstStyle/>
          <a:p>
            <a:r>
              <a:rPr lang="es-CO" dirty="0"/>
              <a:t>Este dataset proporcionado por </a:t>
            </a:r>
            <a:r>
              <a:rPr lang="es-MX" dirty="0"/>
              <a:t>Observatorio Social de Salud Pública cuenta con los datos de los fallecimientos  producidos por el cáncer de pulmón en el periodo del 2010 a 2016  en el país, definiendo información relacionada con lugar  y fecha del la muerte, datos básicos del fallecido y observaciones medicas relacionadas con el deceso.</a:t>
            </a:r>
            <a:endParaRPr lang="es-CO" dirty="0"/>
          </a:p>
          <a:p>
            <a:endParaRPr lang="es-CO" dirty="0"/>
          </a:p>
        </p:txBody>
      </p:sp>
      <p:sp>
        <p:nvSpPr>
          <p:cNvPr id="9" name="Subtítulo 9">
            <a:extLst>
              <a:ext uri="{FF2B5EF4-FFF2-40B4-BE49-F238E27FC236}">
                <a16:creationId xmlns:a16="http://schemas.microsoft.com/office/drawing/2014/main" id="{C1CCCFCF-01DA-4C2F-860B-F9823F8D9738}"/>
              </a:ext>
            </a:extLst>
          </p:cNvPr>
          <p:cNvSpPr txBox="1">
            <a:spLocks/>
          </p:cNvSpPr>
          <p:nvPr/>
        </p:nvSpPr>
        <p:spPr>
          <a:xfrm>
            <a:off x="997447" y="3909288"/>
            <a:ext cx="7374394" cy="47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5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r>
              <a:rPr lang="es-CO" dirty="0"/>
              <a:t>Fuente: https://www.datos.gov.co/Salud-y-Protecci-n-Social/Mortalidad-C-ncer-de-Pulm-n-2010-A-2016/qfuz-6igc</a:t>
            </a:r>
          </a:p>
        </p:txBody>
      </p:sp>
    </p:spTree>
    <p:extLst>
      <p:ext uri="{BB962C8B-B14F-4D97-AF65-F5344CB8AC3E}">
        <p14:creationId xmlns:p14="http://schemas.microsoft.com/office/powerpoint/2010/main" val="2077553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A7C44BC-67FE-4846-A777-34E4A5CDD472}"/>
              </a:ext>
            </a:extLst>
          </p:cNvPr>
          <p:cNvSpPr>
            <a:spLocks noGrp="1"/>
          </p:cNvSpPr>
          <p:nvPr>
            <p:ph type="title"/>
          </p:nvPr>
        </p:nvSpPr>
        <p:spPr/>
        <p:txBody>
          <a:bodyPr/>
          <a:lstStyle/>
          <a:p>
            <a:r>
              <a:rPr lang="es-MX" dirty="0"/>
              <a:t>Mortalidad cáncer de mama 2010 a 2016 </a:t>
            </a:r>
            <a:endParaRPr lang="es-CO" dirty="0"/>
          </a:p>
        </p:txBody>
      </p:sp>
      <p:sp>
        <p:nvSpPr>
          <p:cNvPr id="6" name="Título 5">
            <a:extLst>
              <a:ext uri="{FF2B5EF4-FFF2-40B4-BE49-F238E27FC236}">
                <a16:creationId xmlns:a16="http://schemas.microsoft.com/office/drawing/2014/main" id="{D667DE1E-80ED-41FB-83C6-42CE09BF2A53}"/>
              </a:ext>
            </a:extLst>
          </p:cNvPr>
          <p:cNvSpPr>
            <a:spLocks noGrp="1"/>
          </p:cNvSpPr>
          <p:nvPr>
            <p:ph type="title" idx="2"/>
          </p:nvPr>
        </p:nvSpPr>
        <p:spPr>
          <a:xfrm>
            <a:off x="884803" y="1234212"/>
            <a:ext cx="3200400" cy="615000"/>
          </a:xfrm>
        </p:spPr>
        <p:txBody>
          <a:bodyPr/>
          <a:lstStyle/>
          <a:p>
            <a:r>
              <a:rPr lang="es-CO" dirty="0"/>
              <a:t>503</a:t>
            </a:r>
          </a:p>
        </p:txBody>
      </p:sp>
      <p:sp>
        <p:nvSpPr>
          <p:cNvPr id="5" name="Subtítulo 4">
            <a:extLst>
              <a:ext uri="{FF2B5EF4-FFF2-40B4-BE49-F238E27FC236}">
                <a16:creationId xmlns:a16="http://schemas.microsoft.com/office/drawing/2014/main" id="{D006B708-3FEB-4F6C-ABDB-BC422D8C0ED9}"/>
              </a:ext>
            </a:extLst>
          </p:cNvPr>
          <p:cNvSpPr>
            <a:spLocks noGrp="1"/>
          </p:cNvSpPr>
          <p:nvPr>
            <p:ph type="subTitle" idx="1"/>
          </p:nvPr>
        </p:nvSpPr>
        <p:spPr>
          <a:xfrm>
            <a:off x="884803" y="1950743"/>
            <a:ext cx="3200400" cy="528600"/>
          </a:xfrm>
        </p:spPr>
        <p:txBody>
          <a:bodyPr/>
          <a:lstStyle/>
          <a:p>
            <a:r>
              <a:rPr lang="es-CO" dirty="0"/>
              <a:t>Cantidad de registros</a:t>
            </a:r>
          </a:p>
        </p:txBody>
      </p:sp>
      <p:sp>
        <p:nvSpPr>
          <p:cNvPr id="7" name="Título 6">
            <a:extLst>
              <a:ext uri="{FF2B5EF4-FFF2-40B4-BE49-F238E27FC236}">
                <a16:creationId xmlns:a16="http://schemas.microsoft.com/office/drawing/2014/main" id="{25A35299-8B6C-4113-94AE-8918EAD3DF43}"/>
              </a:ext>
            </a:extLst>
          </p:cNvPr>
          <p:cNvSpPr>
            <a:spLocks noGrp="1"/>
          </p:cNvSpPr>
          <p:nvPr>
            <p:ph type="title" idx="3"/>
          </p:nvPr>
        </p:nvSpPr>
        <p:spPr>
          <a:xfrm>
            <a:off x="5058799" y="1258607"/>
            <a:ext cx="3200400" cy="615000"/>
          </a:xfrm>
        </p:spPr>
        <p:txBody>
          <a:bodyPr/>
          <a:lstStyle/>
          <a:p>
            <a:r>
              <a:rPr lang="es-CO" dirty="0"/>
              <a:t>105</a:t>
            </a:r>
          </a:p>
        </p:txBody>
      </p:sp>
      <p:sp>
        <p:nvSpPr>
          <p:cNvPr id="8" name="Subtítulo 7">
            <a:extLst>
              <a:ext uri="{FF2B5EF4-FFF2-40B4-BE49-F238E27FC236}">
                <a16:creationId xmlns:a16="http://schemas.microsoft.com/office/drawing/2014/main" id="{424996B2-4E0B-4517-8DBA-1C89E1DEA070}"/>
              </a:ext>
            </a:extLst>
          </p:cNvPr>
          <p:cNvSpPr>
            <a:spLocks noGrp="1"/>
          </p:cNvSpPr>
          <p:nvPr>
            <p:ph type="subTitle" idx="4"/>
          </p:nvPr>
        </p:nvSpPr>
        <p:spPr>
          <a:xfrm>
            <a:off x="5058799" y="1962941"/>
            <a:ext cx="3200398" cy="528600"/>
          </a:xfrm>
        </p:spPr>
        <p:txBody>
          <a:bodyPr/>
          <a:lstStyle/>
          <a:p>
            <a:r>
              <a:rPr lang="es-CO" dirty="0"/>
              <a:t>Cantidad de columnas</a:t>
            </a:r>
          </a:p>
        </p:txBody>
      </p:sp>
      <p:sp>
        <p:nvSpPr>
          <p:cNvPr id="10" name="Subtítulo 9">
            <a:extLst>
              <a:ext uri="{FF2B5EF4-FFF2-40B4-BE49-F238E27FC236}">
                <a16:creationId xmlns:a16="http://schemas.microsoft.com/office/drawing/2014/main" id="{293F5B78-8E51-4C0B-8AE3-69FED2B2A0DA}"/>
              </a:ext>
            </a:extLst>
          </p:cNvPr>
          <p:cNvSpPr>
            <a:spLocks noGrp="1"/>
          </p:cNvSpPr>
          <p:nvPr>
            <p:ph type="subTitle" idx="6"/>
          </p:nvPr>
        </p:nvSpPr>
        <p:spPr>
          <a:xfrm>
            <a:off x="884803" y="2571750"/>
            <a:ext cx="7374394" cy="1337538"/>
          </a:xfrm>
        </p:spPr>
        <p:txBody>
          <a:bodyPr/>
          <a:lstStyle/>
          <a:p>
            <a:r>
              <a:rPr lang="es-CO" dirty="0"/>
              <a:t>Este dataset proporcionado por </a:t>
            </a:r>
            <a:r>
              <a:rPr lang="es-MX" dirty="0"/>
              <a:t>Observatorio Social de Salud Pública cuenta con los datos de los fallecimientos  producidos por el  cáncer de mama en el periodo del 2010 a 2016  en el país, definiendo información relacionada con lugar  y fecha del la muerte, datos básicos del fallecido y observaciones medicas relacionadas con el deceso.</a:t>
            </a:r>
            <a:endParaRPr lang="es-CO" dirty="0"/>
          </a:p>
          <a:p>
            <a:endParaRPr lang="es-CO" dirty="0"/>
          </a:p>
        </p:txBody>
      </p:sp>
      <p:sp>
        <p:nvSpPr>
          <p:cNvPr id="9" name="Subtítulo 9">
            <a:extLst>
              <a:ext uri="{FF2B5EF4-FFF2-40B4-BE49-F238E27FC236}">
                <a16:creationId xmlns:a16="http://schemas.microsoft.com/office/drawing/2014/main" id="{BE5637CF-FD27-479B-B488-F043805E75ED}"/>
              </a:ext>
            </a:extLst>
          </p:cNvPr>
          <p:cNvSpPr txBox="1">
            <a:spLocks/>
          </p:cNvSpPr>
          <p:nvPr/>
        </p:nvSpPr>
        <p:spPr>
          <a:xfrm>
            <a:off x="997447" y="3909288"/>
            <a:ext cx="7374394" cy="47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5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r>
              <a:rPr lang="es-CO" dirty="0"/>
              <a:t>Fuente: </a:t>
            </a:r>
            <a:r>
              <a:rPr lang="es-CO" dirty="0">
                <a:hlinkClick r:id="rId2"/>
              </a:rPr>
              <a:t>https://www.datos.gov.co/Salud-y-Protecci-n-Social/Mortalidad-C-ncer-Mama-2010-A-2016/r39m-rntv</a:t>
            </a:r>
            <a:r>
              <a:rPr lang="es-CO" dirty="0"/>
              <a:t> </a:t>
            </a:r>
          </a:p>
        </p:txBody>
      </p:sp>
    </p:spTree>
    <p:extLst>
      <p:ext uri="{BB962C8B-B14F-4D97-AF65-F5344CB8AC3E}">
        <p14:creationId xmlns:p14="http://schemas.microsoft.com/office/powerpoint/2010/main" val="35257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A7C44BC-67FE-4846-A777-34E4A5CDD472}"/>
              </a:ext>
            </a:extLst>
          </p:cNvPr>
          <p:cNvSpPr>
            <a:spLocks noGrp="1"/>
          </p:cNvSpPr>
          <p:nvPr>
            <p:ph type="title"/>
          </p:nvPr>
        </p:nvSpPr>
        <p:spPr/>
        <p:txBody>
          <a:bodyPr/>
          <a:lstStyle/>
          <a:p>
            <a:r>
              <a:rPr lang="es-MX" dirty="0"/>
              <a:t>Departamentos y municipios de Colombia</a:t>
            </a:r>
            <a:endParaRPr lang="es-CO" dirty="0"/>
          </a:p>
        </p:txBody>
      </p:sp>
      <p:sp>
        <p:nvSpPr>
          <p:cNvPr id="6" name="Título 5">
            <a:extLst>
              <a:ext uri="{FF2B5EF4-FFF2-40B4-BE49-F238E27FC236}">
                <a16:creationId xmlns:a16="http://schemas.microsoft.com/office/drawing/2014/main" id="{D667DE1E-80ED-41FB-83C6-42CE09BF2A53}"/>
              </a:ext>
            </a:extLst>
          </p:cNvPr>
          <p:cNvSpPr>
            <a:spLocks noGrp="1"/>
          </p:cNvSpPr>
          <p:nvPr>
            <p:ph type="title" idx="2"/>
          </p:nvPr>
        </p:nvSpPr>
        <p:spPr>
          <a:xfrm>
            <a:off x="884803" y="1234212"/>
            <a:ext cx="3200400" cy="615000"/>
          </a:xfrm>
        </p:spPr>
        <p:txBody>
          <a:bodyPr/>
          <a:lstStyle/>
          <a:p>
            <a:r>
              <a:rPr lang="es-CO" dirty="0"/>
              <a:t>1123</a:t>
            </a:r>
          </a:p>
        </p:txBody>
      </p:sp>
      <p:sp>
        <p:nvSpPr>
          <p:cNvPr id="5" name="Subtítulo 4">
            <a:extLst>
              <a:ext uri="{FF2B5EF4-FFF2-40B4-BE49-F238E27FC236}">
                <a16:creationId xmlns:a16="http://schemas.microsoft.com/office/drawing/2014/main" id="{D006B708-3FEB-4F6C-ABDB-BC422D8C0ED9}"/>
              </a:ext>
            </a:extLst>
          </p:cNvPr>
          <p:cNvSpPr>
            <a:spLocks noGrp="1"/>
          </p:cNvSpPr>
          <p:nvPr>
            <p:ph type="subTitle" idx="1"/>
          </p:nvPr>
        </p:nvSpPr>
        <p:spPr>
          <a:xfrm>
            <a:off x="884803" y="1950743"/>
            <a:ext cx="3200400" cy="528600"/>
          </a:xfrm>
        </p:spPr>
        <p:txBody>
          <a:bodyPr/>
          <a:lstStyle/>
          <a:p>
            <a:r>
              <a:rPr lang="es-CO" dirty="0"/>
              <a:t>Cantidad de registros</a:t>
            </a:r>
          </a:p>
        </p:txBody>
      </p:sp>
      <p:sp>
        <p:nvSpPr>
          <p:cNvPr id="7" name="Título 6">
            <a:extLst>
              <a:ext uri="{FF2B5EF4-FFF2-40B4-BE49-F238E27FC236}">
                <a16:creationId xmlns:a16="http://schemas.microsoft.com/office/drawing/2014/main" id="{25A35299-8B6C-4113-94AE-8918EAD3DF43}"/>
              </a:ext>
            </a:extLst>
          </p:cNvPr>
          <p:cNvSpPr>
            <a:spLocks noGrp="1"/>
          </p:cNvSpPr>
          <p:nvPr>
            <p:ph type="title" idx="3"/>
          </p:nvPr>
        </p:nvSpPr>
        <p:spPr>
          <a:xfrm>
            <a:off x="5058799" y="1258607"/>
            <a:ext cx="3200400" cy="615000"/>
          </a:xfrm>
        </p:spPr>
        <p:txBody>
          <a:bodyPr/>
          <a:lstStyle/>
          <a:p>
            <a:r>
              <a:rPr lang="es-CO" dirty="0"/>
              <a:t>5</a:t>
            </a:r>
          </a:p>
        </p:txBody>
      </p:sp>
      <p:sp>
        <p:nvSpPr>
          <p:cNvPr id="8" name="Subtítulo 7">
            <a:extLst>
              <a:ext uri="{FF2B5EF4-FFF2-40B4-BE49-F238E27FC236}">
                <a16:creationId xmlns:a16="http://schemas.microsoft.com/office/drawing/2014/main" id="{424996B2-4E0B-4517-8DBA-1C89E1DEA070}"/>
              </a:ext>
            </a:extLst>
          </p:cNvPr>
          <p:cNvSpPr>
            <a:spLocks noGrp="1"/>
          </p:cNvSpPr>
          <p:nvPr>
            <p:ph type="subTitle" idx="4"/>
          </p:nvPr>
        </p:nvSpPr>
        <p:spPr>
          <a:xfrm>
            <a:off x="5058799" y="1962941"/>
            <a:ext cx="3200398" cy="528600"/>
          </a:xfrm>
        </p:spPr>
        <p:txBody>
          <a:bodyPr/>
          <a:lstStyle/>
          <a:p>
            <a:r>
              <a:rPr lang="es-CO" dirty="0"/>
              <a:t>Cantidad de columnas</a:t>
            </a:r>
          </a:p>
        </p:txBody>
      </p:sp>
      <p:sp>
        <p:nvSpPr>
          <p:cNvPr id="10" name="Subtítulo 9">
            <a:extLst>
              <a:ext uri="{FF2B5EF4-FFF2-40B4-BE49-F238E27FC236}">
                <a16:creationId xmlns:a16="http://schemas.microsoft.com/office/drawing/2014/main" id="{293F5B78-8E51-4C0B-8AE3-69FED2B2A0DA}"/>
              </a:ext>
            </a:extLst>
          </p:cNvPr>
          <p:cNvSpPr>
            <a:spLocks noGrp="1"/>
          </p:cNvSpPr>
          <p:nvPr>
            <p:ph type="subTitle" idx="6"/>
          </p:nvPr>
        </p:nvSpPr>
        <p:spPr>
          <a:xfrm>
            <a:off x="884803" y="2571750"/>
            <a:ext cx="7374394" cy="1337538"/>
          </a:xfrm>
        </p:spPr>
        <p:txBody>
          <a:bodyPr/>
          <a:lstStyle/>
          <a:p>
            <a:r>
              <a:rPr lang="es-CO" dirty="0"/>
              <a:t>Este dataset proporcionado por el </a:t>
            </a:r>
            <a:r>
              <a:rPr lang="pt-BR" dirty="0"/>
              <a:t>Departamento Administrativo Nacional de Estadística DANE em </a:t>
            </a:r>
            <a:r>
              <a:rPr lang="es-CO" dirty="0"/>
              <a:t>el</a:t>
            </a:r>
            <a:r>
              <a:rPr lang="pt-BR" dirty="0"/>
              <a:t> </a:t>
            </a:r>
            <a:r>
              <a:rPr lang="es-CO" dirty="0"/>
              <a:t>cual</a:t>
            </a:r>
            <a:r>
              <a:rPr lang="pt-BR" dirty="0"/>
              <a:t> se </a:t>
            </a:r>
            <a:r>
              <a:rPr lang="es-CO" dirty="0"/>
              <a:t>encuentran</a:t>
            </a:r>
            <a:r>
              <a:rPr lang="pt-BR" dirty="0"/>
              <a:t> </a:t>
            </a:r>
            <a:r>
              <a:rPr lang="es-CO" dirty="0"/>
              <a:t>los</a:t>
            </a:r>
            <a:r>
              <a:rPr lang="pt-BR" dirty="0"/>
              <a:t> códigos por médio de </a:t>
            </a:r>
            <a:r>
              <a:rPr lang="pt-BR" dirty="0" err="1"/>
              <a:t>los</a:t>
            </a:r>
            <a:r>
              <a:rPr lang="pt-BR" dirty="0"/>
              <a:t> </a:t>
            </a:r>
            <a:r>
              <a:rPr lang="pt-BR" dirty="0" err="1"/>
              <a:t>cuales</a:t>
            </a:r>
            <a:r>
              <a:rPr lang="pt-BR" dirty="0"/>
              <a:t> se </a:t>
            </a:r>
            <a:r>
              <a:rPr lang="es-CO" dirty="0"/>
              <a:t>identifican</a:t>
            </a:r>
            <a:r>
              <a:rPr lang="pt-BR" dirty="0"/>
              <a:t> </a:t>
            </a:r>
            <a:r>
              <a:rPr lang="es-CO" dirty="0"/>
              <a:t>los</a:t>
            </a:r>
            <a:r>
              <a:rPr lang="pt-BR" dirty="0"/>
              <a:t> departamentos y municípios </a:t>
            </a:r>
            <a:r>
              <a:rPr lang="pt-BR" dirty="0" err="1"/>
              <a:t>del</a:t>
            </a:r>
            <a:r>
              <a:rPr lang="pt-BR" dirty="0"/>
              <a:t> pais </a:t>
            </a:r>
            <a:r>
              <a:rPr lang="pt-BR" dirty="0" err="1"/>
              <a:t>en</a:t>
            </a:r>
            <a:r>
              <a:rPr lang="pt-BR" dirty="0"/>
              <a:t> </a:t>
            </a:r>
            <a:r>
              <a:rPr lang="pt-BR" dirty="0" err="1"/>
              <a:t>las</a:t>
            </a:r>
            <a:r>
              <a:rPr lang="pt-BR" dirty="0"/>
              <a:t> </a:t>
            </a:r>
            <a:r>
              <a:rPr lang="pt-BR" dirty="0" err="1"/>
              <a:t>actividades</a:t>
            </a:r>
            <a:r>
              <a:rPr lang="pt-BR" dirty="0"/>
              <a:t> de distintas entidades publicas </a:t>
            </a:r>
            <a:r>
              <a:rPr lang="pt-BR" dirty="0" err="1"/>
              <a:t>del</a:t>
            </a:r>
            <a:r>
              <a:rPr lang="pt-BR" dirty="0"/>
              <a:t> país.</a:t>
            </a:r>
            <a:endParaRPr lang="es-CO" dirty="0"/>
          </a:p>
        </p:txBody>
      </p:sp>
      <p:sp>
        <p:nvSpPr>
          <p:cNvPr id="9" name="Subtítulo 9">
            <a:extLst>
              <a:ext uri="{FF2B5EF4-FFF2-40B4-BE49-F238E27FC236}">
                <a16:creationId xmlns:a16="http://schemas.microsoft.com/office/drawing/2014/main" id="{BE5637CF-FD27-479B-B488-F043805E75ED}"/>
              </a:ext>
            </a:extLst>
          </p:cNvPr>
          <p:cNvSpPr txBox="1">
            <a:spLocks/>
          </p:cNvSpPr>
          <p:nvPr/>
        </p:nvSpPr>
        <p:spPr>
          <a:xfrm>
            <a:off x="997447" y="3909288"/>
            <a:ext cx="7374394" cy="47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5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r>
              <a:rPr lang="es-CO" dirty="0"/>
              <a:t>Fuente: </a:t>
            </a:r>
            <a:r>
              <a:rPr lang="es-CO" dirty="0">
                <a:hlinkClick r:id="rId2"/>
              </a:rPr>
              <a:t>https://www.datos.gov.co/Mapas-Nacionales/Departamentos-y-municipios-de-Colombia/xdk5-pm3f</a:t>
            </a:r>
            <a:r>
              <a:rPr lang="es-CO" dirty="0"/>
              <a:t> </a:t>
            </a:r>
          </a:p>
        </p:txBody>
      </p:sp>
    </p:spTree>
    <p:extLst>
      <p:ext uri="{BB962C8B-B14F-4D97-AF65-F5344CB8AC3E}">
        <p14:creationId xmlns:p14="http://schemas.microsoft.com/office/powerpoint/2010/main" val="380600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3093</a:t>
            </a:r>
            <a:endParaRPr dirty="0"/>
          </a:p>
        </p:txBody>
      </p:sp>
      <p:sp>
        <p:nvSpPr>
          <p:cNvPr id="566" name="Google Shape;566;p40"/>
          <p:cNvSpPr txBox="1">
            <a:spLocks noGrp="1"/>
          </p:cNvSpPr>
          <p:nvPr>
            <p:ph type="body" idx="1"/>
          </p:nvPr>
        </p:nvSpPr>
        <p:spPr>
          <a:xfrm>
            <a:off x="1668850" y="3050379"/>
            <a:ext cx="5806200" cy="8375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Total de registros a manipular entre los registros de fallecidos y de municipios/departamentos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Aviso</a:t>
            </a:r>
            <a:endParaRPr dirty="0"/>
          </a:p>
        </p:txBody>
      </p:sp>
      <p:sp>
        <p:nvSpPr>
          <p:cNvPr id="602" name="Google Shape;602;p42"/>
          <p:cNvSpPr txBox="1">
            <a:spLocks noGrp="1"/>
          </p:cNvSpPr>
          <p:nvPr>
            <p:ph type="subTitle" idx="2"/>
          </p:nvPr>
        </p:nvSpPr>
        <p:spPr>
          <a:xfrm>
            <a:off x="2205286" y="1581749"/>
            <a:ext cx="4733277" cy="2597397"/>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s-CO" sz="1400" dirty="0"/>
              <a:t>Debido a que los datos, en los tres primeros </a:t>
            </a:r>
            <a:r>
              <a:rPr lang="es-CO" sz="1400" dirty="0" err="1"/>
              <a:t>datasets</a:t>
            </a:r>
            <a:r>
              <a:rPr lang="es-CO" sz="1400" dirty="0"/>
              <a:t> seleccionados, se encuentran estructurados en las mismas columnas y provienen de la misma entidad (</a:t>
            </a:r>
            <a:r>
              <a:rPr lang="es-MX" sz="1400" dirty="0"/>
              <a:t>Observatorio Social de Salud Pública</a:t>
            </a:r>
            <a:r>
              <a:rPr lang="es-CO" sz="1400" dirty="0"/>
              <a:t>),  el modelo entidad relación que se va a mostrar a continuación aplica para las tres fuentes de datos, pero, para cada fuente de dato, se prevén procesos ETL que permitan la obtención de los atributos especificados en las entidades del modelo. El ultimo dataset sirve de apoyo para la definición de los municipios y departamentos acorde a los datos del DANE.</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Diagrama&#10;&#10;Descripción generada automáticamente">
            <a:extLst>
              <a:ext uri="{FF2B5EF4-FFF2-40B4-BE49-F238E27FC236}">
                <a16:creationId xmlns:a16="http://schemas.microsoft.com/office/drawing/2014/main" id="{FF3EF78B-712A-4C32-B835-C37CE52D38B2}"/>
              </a:ext>
            </a:extLst>
          </p:cNvPr>
          <p:cNvPicPr>
            <a:picLocks noChangeAspect="1"/>
          </p:cNvPicPr>
          <p:nvPr/>
        </p:nvPicPr>
        <p:blipFill rotWithShape="1">
          <a:blip r:embed="rId2"/>
          <a:srcRect l="4962" t="1165" r="445" b="875"/>
          <a:stretch/>
        </p:blipFill>
        <p:spPr>
          <a:xfrm>
            <a:off x="-9712" y="1097279"/>
            <a:ext cx="9153712" cy="3935307"/>
          </a:xfrm>
          <a:prstGeom prst="rect">
            <a:avLst/>
          </a:prstGeom>
        </p:spPr>
      </p:pic>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MODELO ENTIDAD-RELACIÓN</a:t>
            </a:r>
            <a:endParaRPr dirty="0">
              <a:ln>
                <a:solidFill>
                  <a:schemeClr val="bg1"/>
                </a:solidFill>
              </a:ln>
            </a:endParaRPr>
          </a:p>
        </p:txBody>
      </p:sp>
    </p:spTree>
    <p:extLst>
      <p:ext uri="{BB962C8B-B14F-4D97-AF65-F5344CB8AC3E}">
        <p14:creationId xmlns:p14="http://schemas.microsoft.com/office/powerpoint/2010/main" val="3095147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Diseño conceptual</a:t>
            </a:r>
            <a:endParaRPr dirty="0"/>
          </a:p>
        </p:txBody>
      </p:sp>
      <p:sp>
        <p:nvSpPr>
          <p:cNvPr id="560" name="Google Shape;560;p39"/>
          <p:cNvSpPr txBox="1">
            <a:spLocks noGrp="1"/>
          </p:cNvSpPr>
          <p:nvPr>
            <p:ph type="subTitle" idx="1"/>
          </p:nvPr>
        </p:nvSpPr>
        <p:spPr>
          <a:xfrm>
            <a:off x="2141999" y="3260708"/>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Modelado de dimensiones, hechos, medidas y </a:t>
            </a:r>
            <a:r>
              <a:rPr lang="es-CO" dirty="0" err="1"/>
              <a:t>jerarquias</a:t>
            </a:r>
            <a:endParaRPr dirty="0"/>
          </a:p>
        </p:txBody>
      </p:sp>
    </p:spTree>
    <p:extLst>
      <p:ext uri="{BB962C8B-B14F-4D97-AF65-F5344CB8AC3E}">
        <p14:creationId xmlns:p14="http://schemas.microsoft.com/office/powerpoint/2010/main" val="2470150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DIMENSIONES Y MEDIDAS</a:t>
            </a:r>
            <a:endParaRPr dirty="0">
              <a:ln>
                <a:solidFill>
                  <a:schemeClr val="bg1"/>
                </a:solidFill>
              </a:ln>
            </a:endParaRPr>
          </a:p>
        </p:txBody>
      </p:sp>
      <p:pic>
        <p:nvPicPr>
          <p:cNvPr id="6" name="Imagen 5" descr="Diagrama&#10;&#10;Descripción generada automáticamente">
            <a:extLst>
              <a:ext uri="{FF2B5EF4-FFF2-40B4-BE49-F238E27FC236}">
                <a16:creationId xmlns:a16="http://schemas.microsoft.com/office/drawing/2014/main" id="{3EACC17A-EAEE-4CA2-851F-470FE6C03081}"/>
              </a:ext>
            </a:extLst>
          </p:cNvPr>
          <p:cNvPicPr>
            <a:picLocks noChangeAspect="1"/>
          </p:cNvPicPr>
          <p:nvPr/>
        </p:nvPicPr>
        <p:blipFill>
          <a:blip r:embed="rId2"/>
          <a:stretch>
            <a:fillRect/>
          </a:stretch>
        </p:blipFill>
        <p:spPr>
          <a:xfrm>
            <a:off x="-4857" y="1000607"/>
            <a:ext cx="9144000" cy="4142893"/>
          </a:xfrm>
          <a:prstGeom prst="rect">
            <a:avLst/>
          </a:prstGeom>
        </p:spPr>
      </p:pic>
    </p:spTree>
    <p:extLst>
      <p:ext uri="{BB962C8B-B14F-4D97-AF65-F5344CB8AC3E}">
        <p14:creationId xmlns:p14="http://schemas.microsoft.com/office/powerpoint/2010/main" val="106000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1A72686-0819-4EEE-A6F1-1AC8E65EC71A}"/>
              </a:ext>
            </a:extLst>
          </p:cNvPr>
          <p:cNvSpPr>
            <a:spLocks noGrp="1"/>
          </p:cNvSpPr>
          <p:nvPr>
            <p:ph type="title"/>
          </p:nvPr>
        </p:nvSpPr>
        <p:spPr>
          <a:xfrm>
            <a:off x="76424" y="207489"/>
            <a:ext cx="8981440" cy="572700"/>
          </a:xfrm>
        </p:spPr>
        <p:txBody>
          <a:bodyPr/>
          <a:lstStyle/>
          <a:p>
            <a:r>
              <a:rPr lang="es-CO" dirty="0"/>
              <a:t>MODELOS CMDM - RELACIONES DIMENCIONALES</a:t>
            </a:r>
          </a:p>
        </p:txBody>
      </p:sp>
      <p:pic>
        <p:nvPicPr>
          <p:cNvPr id="5" name="Imagen 4">
            <a:extLst>
              <a:ext uri="{FF2B5EF4-FFF2-40B4-BE49-F238E27FC236}">
                <a16:creationId xmlns:a16="http://schemas.microsoft.com/office/drawing/2014/main" id="{12C729DB-00C5-4DFE-AC5F-9C963158FACD}"/>
              </a:ext>
            </a:extLst>
          </p:cNvPr>
          <p:cNvPicPr>
            <a:picLocks noChangeAspect="1"/>
          </p:cNvPicPr>
          <p:nvPr/>
        </p:nvPicPr>
        <p:blipFill>
          <a:blip r:embed="rId2"/>
          <a:srcRect/>
          <a:stretch/>
        </p:blipFill>
        <p:spPr>
          <a:xfrm>
            <a:off x="568960" y="1220284"/>
            <a:ext cx="8006079" cy="3923216"/>
          </a:xfrm>
          <a:prstGeom prst="rect">
            <a:avLst/>
          </a:prstGeom>
        </p:spPr>
      </p:pic>
    </p:spTree>
    <p:extLst>
      <p:ext uri="{BB962C8B-B14F-4D97-AF65-F5344CB8AC3E}">
        <p14:creationId xmlns:p14="http://schemas.microsoft.com/office/powerpoint/2010/main" val="461198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MODELO MULTIDIMENCIONAL</a:t>
            </a:r>
            <a:endParaRPr dirty="0">
              <a:ln>
                <a:solidFill>
                  <a:schemeClr val="bg1"/>
                </a:solidFill>
              </a:ln>
            </a:endParaRPr>
          </a:p>
        </p:txBody>
      </p:sp>
      <p:pic>
        <p:nvPicPr>
          <p:cNvPr id="3" name="Imagen 2">
            <a:extLst>
              <a:ext uri="{FF2B5EF4-FFF2-40B4-BE49-F238E27FC236}">
                <a16:creationId xmlns:a16="http://schemas.microsoft.com/office/drawing/2014/main" id="{4E3E71BC-7877-4958-BF31-CFC823D6F477}"/>
              </a:ext>
            </a:extLst>
          </p:cNvPr>
          <p:cNvPicPr>
            <a:picLocks noChangeAspect="1"/>
          </p:cNvPicPr>
          <p:nvPr/>
        </p:nvPicPr>
        <p:blipFill>
          <a:blip r:embed="rId2"/>
          <a:srcRect/>
          <a:stretch/>
        </p:blipFill>
        <p:spPr>
          <a:xfrm>
            <a:off x="1302750" y="922428"/>
            <a:ext cx="6528785" cy="4239991"/>
          </a:xfrm>
          <a:prstGeom prst="rect">
            <a:avLst/>
          </a:prstGeom>
        </p:spPr>
      </p:pic>
    </p:spTree>
    <p:extLst>
      <p:ext uri="{BB962C8B-B14F-4D97-AF65-F5344CB8AC3E}">
        <p14:creationId xmlns:p14="http://schemas.microsoft.com/office/powerpoint/2010/main" val="408922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Definicion de la empresa</a:t>
            </a:r>
            <a:endParaRPr dirty="0"/>
          </a:p>
        </p:txBody>
      </p:sp>
      <p:sp>
        <p:nvSpPr>
          <p:cNvPr id="560" name="Google Shape;560;p39"/>
          <p:cNvSpPr txBox="1">
            <a:spLocks noGrp="1"/>
          </p:cNvSpPr>
          <p:nvPr>
            <p:ph type="subTitle" idx="1"/>
          </p:nvPr>
        </p:nvSpPr>
        <p:spPr>
          <a:xfrm>
            <a:off x="2141999" y="3260708"/>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A continuación se dan a conocer los elementos de la empresa.</a:t>
            </a:r>
            <a:endParaRPr dirty="0"/>
          </a:p>
        </p:txBody>
      </p:sp>
    </p:spTree>
    <p:extLst>
      <p:ext uri="{BB962C8B-B14F-4D97-AF65-F5344CB8AC3E}">
        <p14:creationId xmlns:p14="http://schemas.microsoft.com/office/powerpoint/2010/main" val="388759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MODELOS DF</a:t>
            </a:r>
            <a:endParaRPr dirty="0">
              <a:ln>
                <a:solidFill>
                  <a:schemeClr val="bg1"/>
                </a:solidFill>
              </a:ln>
            </a:endParaRPr>
          </a:p>
        </p:txBody>
      </p:sp>
      <p:pic>
        <p:nvPicPr>
          <p:cNvPr id="4" name="Imagen 3" descr="Diagrama&#10;&#10;Descripción generada automáticamente">
            <a:extLst>
              <a:ext uri="{FF2B5EF4-FFF2-40B4-BE49-F238E27FC236}">
                <a16:creationId xmlns:a16="http://schemas.microsoft.com/office/drawing/2014/main" id="{B5D9E70E-58A3-4551-8CE2-E9B779CDDD8C}"/>
              </a:ext>
            </a:extLst>
          </p:cNvPr>
          <p:cNvPicPr>
            <a:picLocks noChangeAspect="1"/>
          </p:cNvPicPr>
          <p:nvPr/>
        </p:nvPicPr>
        <p:blipFill>
          <a:blip r:embed="rId2"/>
          <a:stretch>
            <a:fillRect/>
          </a:stretch>
        </p:blipFill>
        <p:spPr>
          <a:xfrm>
            <a:off x="-4857" y="1039041"/>
            <a:ext cx="9144000" cy="3918857"/>
          </a:xfrm>
          <a:prstGeom prst="rect">
            <a:avLst/>
          </a:prstGeom>
        </p:spPr>
      </p:pic>
    </p:spTree>
    <p:extLst>
      <p:ext uri="{BB962C8B-B14F-4D97-AF65-F5344CB8AC3E}">
        <p14:creationId xmlns:p14="http://schemas.microsoft.com/office/powerpoint/2010/main" val="5317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Diseño </a:t>
            </a:r>
            <a:r>
              <a:rPr lang="es-CO" dirty="0"/>
              <a:t>lógico</a:t>
            </a:r>
          </a:p>
        </p:txBody>
      </p:sp>
      <p:sp>
        <p:nvSpPr>
          <p:cNvPr id="560" name="Google Shape;560;p39"/>
          <p:cNvSpPr txBox="1">
            <a:spLocks noGrp="1"/>
          </p:cNvSpPr>
          <p:nvPr>
            <p:ph type="subTitle" idx="1"/>
          </p:nvPr>
        </p:nvSpPr>
        <p:spPr>
          <a:xfrm>
            <a:off x="2141999" y="3260708"/>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A continuación se presentara el modelo ROLAP del Data Warehouse a desplegar en MySQL</a:t>
            </a:r>
            <a:endParaRPr dirty="0"/>
          </a:p>
        </p:txBody>
      </p:sp>
    </p:spTree>
    <p:extLst>
      <p:ext uri="{BB962C8B-B14F-4D97-AF65-F5344CB8AC3E}">
        <p14:creationId xmlns:p14="http://schemas.microsoft.com/office/powerpoint/2010/main" val="261759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374304" y="2285400"/>
            <a:ext cx="25314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MODELO ROLAP</a:t>
            </a:r>
            <a:endParaRPr dirty="0">
              <a:ln>
                <a:solidFill>
                  <a:schemeClr val="bg1"/>
                </a:solidFill>
              </a:ln>
            </a:endParaRPr>
          </a:p>
        </p:txBody>
      </p:sp>
      <p:pic>
        <p:nvPicPr>
          <p:cNvPr id="2" name="Imagen 1">
            <a:extLst>
              <a:ext uri="{FF2B5EF4-FFF2-40B4-BE49-F238E27FC236}">
                <a16:creationId xmlns:a16="http://schemas.microsoft.com/office/drawing/2014/main" id="{E8BE4BAB-86A2-4232-B07B-AA788EF3687C}"/>
              </a:ext>
            </a:extLst>
          </p:cNvPr>
          <p:cNvPicPr>
            <a:picLocks noChangeAspect="1"/>
          </p:cNvPicPr>
          <p:nvPr/>
        </p:nvPicPr>
        <p:blipFill>
          <a:blip r:embed="rId2"/>
          <a:stretch>
            <a:fillRect/>
          </a:stretch>
        </p:blipFill>
        <p:spPr>
          <a:xfrm>
            <a:off x="3461173" y="291648"/>
            <a:ext cx="5186441" cy="4777657"/>
          </a:xfrm>
          <a:prstGeom prst="rect">
            <a:avLst/>
          </a:prstGeom>
        </p:spPr>
      </p:pic>
    </p:spTree>
    <p:extLst>
      <p:ext uri="{BB962C8B-B14F-4D97-AF65-F5344CB8AC3E}">
        <p14:creationId xmlns:p14="http://schemas.microsoft.com/office/powerpoint/2010/main" val="84106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ETL</a:t>
            </a:r>
          </a:p>
        </p:txBody>
      </p:sp>
      <p:sp>
        <p:nvSpPr>
          <p:cNvPr id="560" name="Google Shape;560;p39"/>
          <p:cNvSpPr txBox="1">
            <a:spLocks noGrp="1"/>
          </p:cNvSpPr>
          <p:nvPr>
            <p:ph type="subTitle" idx="1"/>
          </p:nvPr>
        </p:nvSpPr>
        <p:spPr>
          <a:xfrm>
            <a:off x="2141999" y="3260708"/>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En este apartado se presentaran todo el diseño del programa ETL</a:t>
            </a:r>
            <a:endParaRPr dirty="0"/>
          </a:p>
        </p:txBody>
      </p:sp>
    </p:spTree>
    <p:extLst>
      <p:ext uri="{BB962C8B-B14F-4D97-AF65-F5344CB8AC3E}">
        <p14:creationId xmlns:p14="http://schemas.microsoft.com/office/powerpoint/2010/main" val="2894061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DISEÑO DE ETL</a:t>
            </a:r>
            <a:endParaRPr dirty="0">
              <a:ln>
                <a:solidFill>
                  <a:schemeClr val="bg1"/>
                </a:solidFill>
              </a:ln>
            </a:endParaRPr>
          </a:p>
        </p:txBody>
      </p:sp>
      <p:pic>
        <p:nvPicPr>
          <p:cNvPr id="3" name="Imagen 2" descr="Imagen que contiene Diagrama&#10;&#10;Descripción generada automáticamente">
            <a:extLst>
              <a:ext uri="{FF2B5EF4-FFF2-40B4-BE49-F238E27FC236}">
                <a16:creationId xmlns:a16="http://schemas.microsoft.com/office/drawing/2014/main" id="{91A13854-F472-4CF5-8E63-AC51DE796DE6}"/>
              </a:ext>
            </a:extLst>
          </p:cNvPr>
          <p:cNvPicPr>
            <a:picLocks noChangeAspect="1"/>
          </p:cNvPicPr>
          <p:nvPr/>
        </p:nvPicPr>
        <p:blipFill>
          <a:blip r:embed="rId2"/>
          <a:stretch>
            <a:fillRect/>
          </a:stretch>
        </p:blipFill>
        <p:spPr>
          <a:xfrm>
            <a:off x="772160" y="1005253"/>
            <a:ext cx="7362613" cy="4138247"/>
          </a:xfrm>
          <a:prstGeom prst="rect">
            <a:avLst/>
          </a:prstGeom>
        </p:spPr>
      </p:pic>
    </p:spTree>
    <p:extLst>
      <p:ext uri="{BB962C8B-B14F-4D97-AF65-F5344CB8AC3E}">
        <p14:creationId xmlns:p14="http://schemas.microsoft.com/office/powerpoint/2010/main" val="3629784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187102" y="349728"/>
            <a:ext cx="67600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SECUENCIA DE PROCESOS</a:t>
            </a:r>
            <a:endParaRPr dirty="0">
              <a:ln>
                <a:solidFill>
                  <a:schemeClr val="bg1"/>
                </a:solidFill>
              </a:ln>
            </a:endParaRPr>
          </a:p>
        </p:txBody>
      </p:sp>
      <p:pic>
        <p:nvPicPr>
          <p:cNvPr id="3" name="Imagen 2">
            <a:extLst>
              <a:ext uri="{FF2B5EF4-FFF2-40B4-BE49-F238E27FC236}">
                <a16:creationId xmlns:a16="http://schemas.microsoft.com/office/drawing/2014/main" id="{91A13854-F472-4CF5-8E63-AC51DE796DE6}"/>
              </a:ext>
            </a:extLst>
          </p:cNvPr>
          <p:cNvPicPr>
            <a:picLocks noChangeAspect="1"/>
          </p:cNvPicPr>
          <p:nvPr/>
        </p:nvPicPr>
        <p:blipFill>
          <a:blip r:embed="rId2"/>
          <a:srcRect/>
          <a:stretch/>
        </p:blipFill>
        <p:spPr>
          <a:xfrm>
            <a:off x="471101" y="1049868"/>
            <a:ext cx="8052495" cy="4093632"/>
          </a:xfrm>
          <a:prstGeom prst="rect">
            <a:avLst/>
          </a:prstGeom>
        </p:spPr>
      </p:pic>
    </p:spTree>
    <p:extLst>
      <p:ext uri="{BB962C8B-B14F-4D97-AF65-F5344CB8AC3E}">
        <p14:creationId xmlns:p14="http://schemas.microsoft.com/office/powerpoint/2010/main" val="776968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145722" y="1697622"/>
            <a:ext cx="29378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n>
                  <a:solidFill>
                    <a:schemeClr val="bg1"/>
                  </a:solidFill>
                </a:ln>
              </a:rPr>
              <a:t>MODELO RELACIONAL ODS</a:t>
            </a:r>
            <a:endParaRPr dirty="0">
              <a:ln>
                <a:solidFill>
                  <a:schemeClr val="bg1"/>
                </a:solidFill>
              </a:ln>
            </a:endParaRPr>
          </a:p>
        </p:txBody>
      </p:sp>
      <p:pic>
        <p:nvPicPr>
          <p:cNvPr id="2" name="Imagen 1">
            <a:extLst>
              <a:ext uri="{FF2B5EF4-FFF2-40B4-BE49-F238E27FC236}">
                <a16:creationId xmlns:a16="http://schemas.microsoft.com/office/drawing/2014/main" id="{519043DA-BA9E-44B1-AD80-5B04AB41BF20}"/>
              </a:ext>
            </a:extLst>
          </p:cNvPr>
          <p:cNvPicPr>
            <a:picLocks noChangeAspect="1"/>
          </p:cNvPicPr>
          <p:nvPr/>
        </p:nvPicPr>
        <p:blipFill>
          <a:blip r:embed="rId2"/>
          <a:stretch>
            <a:fillRect/>
          </a:stretch>
        </p:blipFill>
        <p:spPr>
          <a:xfrm>
            <a:off x="3302095" y="441013"/>
            <a:ext cx="5614903" cy="4261473"/>
          </a:xfrm>
          <a:prstGeom prst="rect">
            <a:avLst/>
          </a:prstGeom>
        </p:spPr>
      </p:pic>
    </p:spTree>
    <p:extLst>
      <p:ext uri="{BB962C8B-B14F-4D97-AF65-F5344CB8AC3E}">
        <p14:creationId xmlns:p14="http://schemas.microsoft.com/office/powerpoint/2010/main" val="973766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0;p38">
            <a:extLst>
              <a:ext uri="{FF2B5EF4-FFF2-40B4-BE49-F238E27FC236}">
                <a16:creationId xmlns:a16="http://schemas.microsoft.com/office/drawing/2014/main" id="{344F1162-35FD-4EDE-9FA5-2E3FACE31ABF}"/>
              </a:ext>
            </a:extLst>
          </p:cNvPr>
          <p:cNvSpPr txBox="1">
            <a:spLocks noGrp="1"/>
          </p:cNvSpPr>
          <p:nvPr>
            <p:ph type="title"/>
          </p:nvPr>
        </p:nvSpPr>
        <p:spPr>
          <a:xfrm>
            <a:off x="50896" y="3059062"/>
            <a:ext cx="25974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n>
                  <a:solidFill>
                    <a:schemeClr val="bg1"/>
                  </a:solidFill>
                </a:ln>
              </a:rPr>
              <a:t>DATA WAREHOUSE CARGADO</a:t>
            </a:r>
            <a:endParaRPr sz="2800" dirty="0">
              <a:ln>
                <a:solidFill>
                  <a:schemeClr val="bg1"/>
                </a:solidFill>
              </a:ln>
            </a:endParaRPr>
          </a:p>
        </p:txBody>
      </p:sp>
      <p:pic>
        <p:nvPicPr>
          <p:cNvPr id="2" name="Imagen 1">
            <a:extLst>
              <a:ext uri="{FF2B5EF4-FFF2-40B4-BE49-F238E27FC236}">
                <a16:creationId xmlns:a16="http://schemas.microsoft.com/office/drawing/2014/main" id="{519043DA-BA9E-44B1-AD80-5B04AB41BF20}"/>
              </a:ext>
            </a:extLst>
          </p:cNvPr>
          <p:cNvPicPr>
            <a:picLocks noChangeAspect="1"/>
          </p:cNvPicPr>
          <p:nvPr/>
        </p:nvPicPr>
        <p:blipFill>
          <a:blip r:embed="rId2"/>
          <a:srcRect/>
          <a:stretch/>
        </p:blipFill>
        <p:spPr>
          <a:xfrm>
            <a:off x="2827780" y="2837196"/>
            <a:ext cx="6194300" cy="2085045"/>
          </a:xfrm>
          <a:prstGeom prst="rect">
            <a:avLst/>
          </a:prstGeom>
        </p:spPr>
      </p:pic>
      <p:pic>
        <p:nvPicPr>
          <p:cNvPr id="3" name="Imagen 2">
            <a:extLst>
              <a:ext uri="{FF2B5EF4-FFF2-40B4-BE49-F238E27FC236}">
                <a16:creationId xmlns:a16="http://schemas.microsoft.com/office/drawing/2014/main" id="{6425A1B9-5C58-436A-86A2-EA566F732642}"/>
              </a:ext>
            </a:extLst>
          </p:cNvPr>
          <p:cNvPicPr>
            <a:picLocks noChangeAspect="1"/>
          </p:cNvPicPr>
          <p:nvPr/>
        </p:nvPicPr>
        <p:blipFill>
          <a:blip r:embed="rId3"/>
          <a:stretch>
            <a:fillRect/>
          </a:stretch>
        </p:blipFill>
        <p:spPr>
          <a:xfrm>
            <a:off x="3501814" y="303594"/>
            <a:ext cx="4533198" cy="2509221"/>
          </a:xfrm>
          <a:prstGeom prst="rect">
            <a:avLst/>
          </a:prstGeom>
        </p:spPr>
      </p:pic>
      <p:sp>
        <p:nvSpPr>
          <p:cNvPr id="5" name="Google Shape;540;p38">
            <a:extLst>
              <a:ext uri="{FF2B5EF4-FFF2-40B4-BE49-F238E27FC236}">
                <a16:creationId xmlns:a16="http://schemas.microsoft.com/office/drawing/2014/main" id="{CAC6DEE9-C66F-48C6-9E84-C9A4A4909A2F}"/>
              </a:ext>
            </a:extLst>
          </p:cNvPr>
          <p:cNvSpPr txBox="1">
            <a:spLocks/>
          </p:cNvSpPr>
          <p:nvPr/>
        </p:nvSpPr>
        <p:spPr>
          <a:xfrm>
            <a:off x="230302" y="847568"/>
            <a:ext cx="259747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s-CO" sz="2800" dirty="0">
                <a:ln>
                  <a:solidFill>
                    <a:schemeClr val="bg1"/>
                  </a:solidFill>
                </a:ln>
              </a:rPr>
              <a:t>EJECUCION PRGRAMA ETL</a:t>
            </a:r>
          </a:p>
        </p:txBody>
      </p:sp>
    </p:spTree>
    <p:extLst>
      <p:ext uri="{BB962C8B-B14F-4D97-AF65-F5344CB8AC3E}">
        <p14:creationId xmlns:p14="http://schemas.microsoft.com/office/powerpoint/2010/main" val="48024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CREACIÓN Y PUBLICACIÓN DEL CUBO</a:t>
            </a:r>
            <a:endParaRPr lang="es-CO" dirty="0"/>
          </a:p>
        </p:txBody>
      </p:sp>
      <p:sp>
        <p:nvSpPr>
          <p:cNvPr id="560" name="Google Shape;560;p39"/>
          <p:cNvSpPr txBox="1">
            <a:spLocks noGrp="1"/>
          </p:cNvSpPr>
          <p:nvPr>
            <p:ph type="subTitle" idx="1"/>
          </p:nvPr>
        </p:nvSpPr>
        <p:spPr>
          <a:xfrm>
            <a:off x="2141999" y="3822411"/>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En este apartado se presentaran todo los relacionado con la publicación del cubo con Pentaho</a:t>
            </a:r>
            <a:endParaRPr dirty="0"/>
          </a:p>
        </p:txBody>
      </p:sp>
    </p:spTree>
    <p:extLst>
      <p:ext uri="{BB962C8B-B14F-4D97-AF65-F5344CB8AC3E}">
        <p14:creationId xmlns:p14="http://schemas.microsoft.com/office/powerpoint/2010/main" val="375112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2168434" y="389401"/>
            <a:ext cx="4364072" cy="572700"/>
          </a:xfrm>
        </p:spPr>
        <p:txBody>
          <a:bodyPr/>
          <a:lstStyle/>
          <a:p>
            <a:r>
              <a:rPr lang="es-CO" dirty="0"/>
              <a:t>Entorno de trabajo</a:t>
            </a:r>
          </a:p>
        </p:txBody>
      </p:sp>
      <p:sp>
        <p:nvSpPr>
          <p:cNvPr id="8" name="Subtítulo 7">
            <a:extLst>
              <a:ext uri="{FF2B5EF4-FFF2-40B4-BE49-F238E27FC236}">
                <a16:creationId xmlns:a16="http://schemas.microsoft.com/office/drawing/2014/main" id="{BB02357D-0F69-4EDD-BEA4-BA9452D71187}"/>
              </a:ext>
            </a:extLst>
          </p:cNvPr>
          <p:cNvSpPr>
            <a:spLocks noGrp="1"/>
          </p:cNvSpPr>
          <p:nvPr>
            <p:ph type="subTitle" idx="4"/>
          </p:nvPr>
        </p:nvSpPr>
        <p:spPr>
          <a:xfrm>
            <a:off x="737925" y="1581750"/>
            <a:ext cx="3224475" cy="1980000"/>
          </a:xfrm>
        </p:spPr>
        <p:txBody>
          <a:bodyPr/>
          <a:lstStyle/>
          <a:p>
            <a:pPr marL="114300" indent="0" algn="l">
              <a:buNone/>
            </a:pPr>
            <a:r>
              <a:rPr lang="es-CO" dirty="0"/>
              <a:t>Para el correcto desarrollo de la actividad  se instalaron los componentes de Pentaho Server, destinado para la manipulación de los cubos y  Pentaho </a:t>
            </a:r>
            <a:r>
              <a:rPr lang="es-CO" dirty="0" err="1"/>
              <a:t>Schema</a:t>
            </a:r>
            <a:r>
              <a:rPr lang="es-CO" dirty="0"/>
              <a:t> Workbench, herramienta para el modelado de los cubos, cada uno requiriendo la adecuación de los conectores para MySQL en las carpetas de drivers y librerías de cada uno de estos componentes de Pentaho.</a:t>
            </a:r>
          </a:p>
        </p:txBody>
      </p:sp>
      <p:pic>
        <p:nvPicPr>
          <p:cNvPr id="1026" name="Picture 2">
            <a:extLst>
              <a:ext uri="{FF2B5EF4-FFF2-40B4-BE49-F238E27FC236}">
                <a16:creationId xmlns:a16="http://schemas.microsoft.com/office/drawing/2014/main" id="{FB45BC20-6269-4640-9A5F-6DA5EBE90621}"/>
              </a:ext>
            </a:extLst>
          </p:cNvPr>
          <p:cNvPicPr>
            <a:picLocks noChangeAspect="1" noChangeArrowheads="1"/>
          </p:cNvPicPr>
          <p:nvPr/>
        </p:nvPicPr>
        <p:blipFill>
          <a:blip r:embed="rId2"/>
          <a:srcRect/>
          <a:stretch/>
        </p:blipFill>
        <p:spPr bwMode="auto">
          <a:xfrm>
            <a:off x="4572000" y="1107639"/>
            <a:ext cx="4365803" cy="219162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nterfaz de usuario gráfica, Aplicación, Word&#10;&#10;Descripción generada automáticamente">
            <a:extLst>
              <a:ext uri="{FF2B5EF4-FFF2-40B4-BE49-F238E27FC236}">
                <a16:creationId xmlns:a16="http://schemas.microsoft.com/office/drawing/2014/main" id="{5BD643A0-E745-4A27-BB3E-2A7AD3E893BF}"/>
              </a:ext>
            </a:extLst>
          </p:cNvPr>
          <p:cNvPicPr>
            <a:picLocks noChangeAspect="1"/>
          </p:cNvPicPr>
          <p:nvPr/>
        </p:nvPicPr>
        <p:blipFill rotWithShape="1">
          <a:blip r:embed="rId3"/>
          <a:srcRect b="15119"/>
          <a:stretch/>
        </p:blipFill>
        <p:spPr bwMode="auto">
          <a:xfrm>
            <a:off x="3962400" y="2035292"/>
            <a:ext cx="3947795" cy="2527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885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C</a:t>
            </a:r>
            <a:r>
              <a:rPr lang="en" dirty="0"/>
              <a:t>ontexto de la empresa</a:t>
            </a:r>
            <a:endParaRPr dirty="0"/>
          </a:p>
        </p:txBody>
      </p:sp>
      <p:grpSp>
        <p:nvGrpSpPr>
          <p:cNvPr id="10" name="Grupo 9">
            <a:extLst>
              <a:ext uri="{FF2B5EF4-FFF2-40B4-BE49-F238E27FC236}">
                <a16:creationId xmlns:a16="http://schemas.microsoft.com/office/drawing/2014/main" id="{147B0D85-D65F-4147-8546-9A3827F90D51}"/>
              </a:ext>
            </a:extLst>
          </p:cNvPr>
          <p:cNvGrpSpPr/>
          <p:nvPr/>
        </p:nvGrpSpPr>
        <p:grpSpPr>
          <a:xfrm>
            <a:off x="540000" y="231157"/>
            <a:ext cx="986400" cy="986400"/>
            <a:chOff x="2138937" y="1594950"/>
            <a:chExt cx="986400" cy="986400"/>
          </a:xfrm>
        </p:grpSpPr>
        <p:sp>
          <p:nvSpPr>
            <p:cNvPr id="11" name="Google Shape;510;p35">
              <a:extLst>
                <a:ext uri="{FF2B5EF4-FFF2-40B4-BE49-F238E27FC236}">
                  <a16:creationId xmlns:a16="http://schemas.microsoft.com/office/drawing/2014/main" id="{E074397A-0826-4A09-AB6B-F58318CCB25F}"/>
                </a:ext>
              </a:extLst>
            </p:cNvPr>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514;p35">
              <a:extLst>
                <a:ext uri="{FF2B5EF4-FFF2-40B4-BE49-F238E27FC236}">
                  <a16:creationId xmlns:a16="http://schemas.microsoft.com/office/drawing/2014/main" id="{52641B60-BB7C-4001-B76B-CF5B147890F8}"/>
                </a:ext>
              </a:extLst>
            </p:cNvPr>
            <p:cNvGrpSpPr/>
            <p:nvPr/>
          </p:nvGrpSpPr>
          <p:grpSpPr>
            <a:xfrm>
              <a:off x="2382158" y="1839137"/>
              <a:ext cx="499904" cy="497992"/>
              <a:chOff x="2085450" y="842250"/>
              <a:chExt cx="483700" cy="481850"/>
            </a:xfrm>
          </p:grpSpPr>
          <p:sp>
            <p:nvSpPr>
              <p:cNvPr id="13" name="Google Shape;515;p35">
                <a:extLst>
                  <a:ext uri="{FF2B5EF4-FFF2-40B4-BE49-F238E27FC236}">
                    <a16:creationId xmlns:a16="http://schemas.microsoft.com/office/drawing/2014/main" id="{519EAE37-D3A0-4EF9-BFE5-45DCC38F7B91}"/>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 name="Google Shape;516;p35">
                <a:extLst>
                  <a:ext uri="{FF2B5EF4-FFF2-40B4-BE49-F238E27FC236}">
                    <a16:creationId xmlns:a16="http://schemas.microsoft.com/office/drawing/2014/main" id="{C561F06D-4C0E-4553-A3EE-8C42A10E43EC}"/>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517;p35">
                <a:extLst>
                  <a:ext uri="{FF2B5EF4-FFF2-40B4-BE49-F238E27FC236}">
                    <a16:creationId xmlns:a16="http://schemas.microsoft.com/office/drawing/2014/main" id="{17D8CC16-2532-4AA3-83FA-CAB4E9A80E6C}"/>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16" name="CuadroTexto 15">
            <a:extLst>
              <a:ext uri="{FF2B5EF4-FFF2-40B4-BE49-F238E27FC236}">
                <a16:creationId xmlns:a16="http://schemas.microsoft.com/office/drawing/2014/main" id="{13941A54-03DB-4268-B332-5F55157CD2C7}"/>
              </a:ext>
            </a:extLst>
          </p:cNvPr>
          <p:cNvSpPr txBox="1"/>
          <p:nvPr/>
        </p:nvSpPr>
        <p:spPr>
          <a:xfrm>
            <a:off x="730956" y="1226452"/>
            <a:ext cx="4895336" cy="3323987"/>
          </a:xfrm>
          <a:prstGeom prst="rect">
            <a:avLst/>
          </a:prstGeom>
          <a:noFill/>
        </p:spPr>
        <p:txBody>
          <a:bodyPr wrap="square">
            <a:spAutoFit/>
          </a:bodyPr>
          <a:lstStyle/>
          <a:p>
            <a:r>
              <a:rPr lang="es-MX" dirty="0">
                <a:solidFill>
                  <a:schemeClr val="dk2"/>
                </a:solidFill>
                <a:latin typeface="Open Sans"/>
                <a:ea typeface="Open Sans"/>
                <a:cs typeface="Open Sans"/>
              </a:rPr>
              <a:t>Bona </a:t>
            </a:r>
            <a:r>
              <a:rPr lang="es-MX" dirty="0" err="1">
                <a:solidFill>
                  <a:schemeClr val="dk2"/>
                </a:solidFill>
                <a:latin typeface="Open Sans"/>
                <a:ea typeface="Open Sans"/>
                <a:cs typeface="Open Sans"/>
              </a:rPr>
              <a:t>Health</a:t>
            </a:r>
            <a:r>
              <a:rPr lang="es-MX" dirty="0">
                <a:solidFill>
                  <a:schemeClr val="dk2"/>
                </a:solidFill>
                <a:latin typeface="Open Sans"/>
                <a:ea typeface="Open Sans"/>
                <a:cs typeface="Open Sans"/>
              </a:rPr>
              <a:t> EPS es una entidad promotora de salud colombiana la cual tienen presencia a nivel nacional, principalmente en las ciudades capitales, en las cuales nuestros afiliados acceden a los servicios de salud prestados por medio de las IPS asociadas, entre las cuales se tienen hospitales, centro de optometría, odontología, radiografía y de atención para distintas afecciones medicas de los </a:t>
            </a:r>
            <a:r>
              <a:rPr lang="es-MX" dirty="0">
                <a:solidFill>
                  <a:schemeClr val="dk2"/>
                </a:solidFill>
                <a:latin typeface="Open Sans"/>
                <a:ea typeface="Open Sans"/>
                <a:cs typeface="Open Sans"/>
                <a:sym typeface="Open Sans"/>
              </a:rPr>
              <a:t>colombianos</a:t>
            </a:r>
            <a:r>
              <a:rPr lang="es-MX" dirty="0">
                <a:solidFill>
                  <a:schemeClr val="dk2"/>
                </a:solidFill>
                <a:latin typeface="Open Sans"/>
                <a:ea typeface="Open Sans"/>
                <a:cs typeface="Open Sans"/>
              </a:rPr>
              <a:t>. En la actualidad, debido a la pandemia, Bona </a:t>
            </a:r>
            <a:r>
              <a:rPr lang="es-MX" dirty="0" err="1">
                <a:solidFill>
                  <a:schemeClr val="dk2"/>
                </a:solidFill>
                <a:latin typeface="Open Sans"/>
                <a:ea typeface="Open Sans"/>
                <a:cs typeface="Open Sans"/>
              </a:rPr>
              <a:t>Health</a:t>
            </a:r>
            <a:r>
              <a:rPr lang="es-MX" dirty="0">
                <a:solidFill>
                  <a:schemeClr val="dk2"/>
                </a:solidFill>
                <a:latin typeface="Open Sans"/>
                <a:ea typeface="Open Sans"/>
                <a:cs typeface="Open Sans"/>
              </a:rPr>
              <a:t> EPS ha tenido inconvenientes con los procesos de afiliación y especialmente con el manejo de citas y tratamientos de nuestros afiliados con enfermedades como VIH, cáncer y demás problemas de salud, llegando hasta el limite de notar cierto aumento en la mortalidad de muchos afiliados con ciertas enfermedades.</a:t>
            </a:r>
            <a:endParaRPr lang="es-CO" dirty="0">
              <a:solidFill>
                <a:schemeClr val="dk2"/>
              </a:solidFill>
              <a:latin typeface="Open Sans"/>
              <a:ea typeface="Open Sans"/>
              <a:cs typeface="Open Sans"/>
            </a:endParaRPr>
          </a:p>
        </p:txBody>
      </p:sp>
      <p:pic>
        <p:nvPicPr>
          <p:cNvPr id="5" name="Picture 2" descr="Retrato de equipo de colegas de negocios feliz | Vector Premium">
            <a:extLst>
              <a:ext uri="{FF2B5EF4-FFF2-40B4-BE49-F238E27FC236}">
                <a16:creationId xmlns:a16="http://schemas.microsoft.com/office/drawing/2014/main" id="{8E470BA1-EBC5-411F-AE91-8B4F4E4918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873" b="89448" l="9425" r="91534">
                        <a14:foregroundMark x1="7348" y1="55156" x2="46805" y2="56355"/>
                        <a14:foregroundMark x1="46805" y1="56355" x2="79393" y2="54916"/>
                        <a14:foregroundMark x1="79393" y1="54916" x2="91853" y2="56115"/>
                        <a14:foregroundMark x1="12300" y1="84173" x2="34345" y2="88729"/>
                        <a14:foregroundMark x1="34345" y1="88729" x2="86262" y2="85851"/>
                        <a14:foregroundMark x1="86262" y1="85851" x2="90415" y2="74820"/>
                        <a14:foregroundMark x1="90415" y1="74820" x2="90575" y2="60432"/>
                        <a14:foregroundMark x1="90575" y1="60432" x2="90415" y2="60192"/>
                        <a14:foregroundMark x1="10383" y1="84412" x2="10383" y2="84412"/>
                        <a14:foregroundMark x1="69010" y1="18945" x2="25240" y2="43885"/>
                        <a14:foregroundMark x1="27157" y1="36691" x2="29073" y2="54197"/>
                        <a14:foregroundMark x1="64058" y1="39089" x2="73163" y2="57314"/>
                        <a14:foregroundMark x1="56869" y1="8873" x2="56869" y2="8873"/>
                        <a14:foregroundMark x1="55112" y1="8873" x2="54633" y2="8873"/>
                        <a14:foregroundMark x1="9425" y1="73381" x2="9425" y2="73381"/>
                        <a14:backgroundMark x1="11821" y1="82254" x2="11821" y2="82254"/>
                        <a14:backgroundMark x1="94249" y1="65707" x2="94249" y2="65707"/>
                        <a14:backgroundMark x1="94409" y1="67626" x2="94409" y2="67626"/>
                        <a14:backgroundMark x1="94409" y1="68106" x2="94569" y2="73861"/>
                        <a14:backgroundMark x1="95208" y1="72662" x2="94728" y2="71942"/>
                        <a14:backgroundMark x1="94728" y1="71942" x2="94249" y2="73621"/>
                        <a14:backgroundMark x1="95048" y1="72182" x2="95048" y2="72182"/>
                        <a14:backgroundMark x1="94728" y1="72182" x2="94728" y2="72182"/>
                      </a14:backgroundRemoval>
                    </a14:imgEffect>
                  </a14:imgLayer>
                </a14:imgProps>
              </a:ext>
              <a:ext uri="{28A0092B-C50C-407E-A947-70E740481C1C}">
                <a14:useLocalDpi xmlns:a14="http://schemas.microsoft.com/office/drawing/2010/main" val="0"/>
              </a:ext>
            </a:extLst>
          </a:blip>
          <a:srcRect/>
          <a:stretch>
            <a:fillRect/>
          </a:stretch>
        </p:blipFill>
        <p:spPr bwMode="auto">
          <a:xfrm>
            <a:off x="5440018" y="2189380"/>
            <a:ext cx="3649676" cy="243117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Texto&#10;&#10;Descripción generada automáticamente con confianza baja">
            <a:extLst>
              <a:ext uri="{FF2B5EF4-FFF2-40B4-BE49-F238E27FC236}">
                <a16:creationId xmlns:a16="http://schemas.microsoft.com/office/drawing/2014/main" id="{2F3AD834-8994-45A4-B38C-E76239CAA874}"/>
              </a:ext>
            </a:extLst>
          </p:cNvPr>
          <p:cNvPicPr>
            <a:picLocks noChangeAspect="1"/>
          </p:cNvPicPr>
          <p:nvPr/>
        </p:nvPicPr>
        <p:blipFill rotWithShape="1">
          <a:blip r:embed="rId5"/>
          <a:srcRect l="13526" t="38503" r="13702" b="38853"/>
          <a:stretch/>
        </p:blipFill>
        <p:spPr>
          <a:xfrm>
            <a:off x="5440018" y="1575845"/>
            <a:ext cx="3538555" cy="11010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2112917" y="357463"/>
            <a:ext cx="4918166" cy="572700"/>
          </a:xfrm>
        </p:spPr>
        <p:txBody>
          <a:bodyPr/>
          <a:lstStyle/>
          <a:p>
            <a:r>
              <a:rPr lang="es-CO" dirty="0"/>
              <a:t>Cubo Asistencia Medica</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899925" y="1902975"/>
            <a:ext cx="3834000" cy="1697476"/>
          </a:xfrm>
        </p:spPr>
        <p:txBody>
          <a:bodyPr/>
          <a:lstStyle/>
          <a:p>
            <a:pPr marL="114300" indent="0" algn="l">
              <a:buNone/>
            </a:pPr>
            <a:r>
              <a:rPr lang="es-CO" dirty="0"/>
              <a:t>Este cubo se compone por las dimensiones de fecha, municipio y enfermedad y por medio de las medidas de </a:t>
            </a:r>
            <a:r>
              <a:rPr lang="es-CO" dirty="0" err="1"/>
              <a:t>con_asistencia_media</a:t>
            </a:r>
            <a:r>
              <a:rPr lang="es-CO" dirty="0"/>
              <a:t> y </a:t>
            </a:r>
            <a:r>
              <a:rPr lang="es-CO" dirty="0" err="1"/>
              <a:t>sin_asistencia_medica</a:t>
            </a:r>
            <a:r>
              <a:rPr lang="es-CO" dirty="0"/>
              <a:t>, se presentan los fallecimientos de las persona por cada lugar y fecha y  cuantos casos si lograron tener asistencia medica en el momento de su fallecimiento  y cuales no.</a:t>
            </a:r>
          </a:p>
          <a:p>
            <a:pPr marL="114300" indent="0" algn="l">
              <a:buNone/>
            </a:pPr>
            <a:endParaRPr lang="es-CO" dirty="0"/>
          </a:p>
        </p:txBody>
      </p:sp>
      <p:pic>
        <p:nvPicPr>
          <p:cNvPr id="9" name="Imagen 8">
            <a:extLst>
              <a:ext uri="{FF2B5EF4-FFF2-40B4-BE49-F238E27FC236}">
                <a16:creationId xmlns:a16="http://schemas.microsoft.com/office/drawing/2014/main" id="{7561BEAD-5B8B-4D72-BF64-AAF04FC5B8F6}"/>
              </a:ext>
            </a:extLst>
          </p:cNvPr>
          <p:cNvPicPr>
            <a:picLocks noChangeAspect="1"/>
          </p:cNvPicPr>
          <p:nvPr/>
        </p:nvPicPr>
        <p:blipFill rotWithShape="1">
          <a:blip r:embed="rId2">
            <a:extLst>
              <a:ext uri="{28A0092B-C50C-407E-A947-70E740481C1C}">
                <a14:useLocalDpi xmlns:a14="http://schemas.microsoft.com/office/drawing/2010/main" val="0"/>
              </a:ext>
            </a:extLst>
          </a:blip>
          <a:srcRect b="996"/>
          <a:stretch/>
        </p:blipFill>
        <p:spPr>
          <a:xfrm>
            <a:off x="5343525" y="930163"/>
            <a:ext cx="1974814" cy="3820786"/>
          </a:xfrm>
          <a:prstGeom prst="rect">
            <a:avLst/>
          </a:prstGeom>
        </p:spPr>
      </p:pic>
    </p:spTree>
    <p:extLst>
      <p:ext uri="{BB962C8B-B14F-4D97-AF65-F5344CB8AC3E}">
        <p14:creationId xmlns:p14="http://schemas.microsoft.com/office/powerpoint/2010/main" val="3935286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Cubo Defunciones por municipio</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899925" y="1902975"/>
            <a:ext cx="3834000" cy="1697476"/>
          </a:xfrm>
        </p:spPr>
        <p:txBody>
          <a:bodyPr/>
          <a:lstStyle/>
          <a:p>
            <a:pPr marL="114300" indent="0" algn="l">
              <a:buNone/>
            </a:pPr>
            <a:r>
              <a:rPr lang="es-CO" dirty="0"/>
              <a:t>Este cubo se compone por las dimensiones de fecha, municipio y enfermedad y se presenta el numero de muertes presentadas en cada municipio por fecha asociadas a una enfermedad en especifico, esto con el fin de tener un control de los lugares con más fallecimientos por alguna de las tres enfermedades empleadas para su estudio.</a:t>
            </a:r>
          </a:p>
        </p:txBody>
      </p:sp>
      <p:pic>
        <p:nvPicPr>
          <p:cNvPr id="9" name="Imagen 8">
            <a:extLst>
              <a:ext uri="{FF2B5EF4-FFF2-40B4-BE49-F238E27FC236}">
                <a16:creationId xmlns:a16="http://schemas.microsoft.com/office/drawing/2014/main" id="{7561BEAD-5B8B-4D72-BF64-AAF04FC5B8F6}"/>
              </a:ext>
            </a:extLst>
          </p:cNvPr>
          <p:cNvPicPr>
            <a:picLocks noChangeAspect="1"/>
          </p:cNvPicPr>
          <p:nvPr/>
        </p:nvPicPr>
        <p:blipFill rotWithShape="1">
          <a:blip r:embed="rId2"/>
          <a:srcRect t="945" b="945"/>
          <a:stretch/>
        </p:blipFill>
        <p:spPr>
          <a:xfrm>
            <a:off x="5343525" y="930163"/>
            <a:ext cx="1974814" cy="3820786"/>
          </a:xfrm>
          <a:prstGeom prst="rect">
            <a:avLst/>
          </a:prstGeom>
        </p:spPr>
      </p:pic>
    </p:spTree>
    <p:extLst>
      <p:ext uri="{BB962C8B-B14F-4D97-AF65-F5344CB8AC3E}">
        <p14:creationId xmlns:p14="http://schemas.microsoft.com/office/powerpoint/2010/main" val="4051787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Cubo Defunciones por fecha</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876112" y="1771650"/>
            <a:ext cx="3834000" cy="1057275"/>
          </a:xfrm>
        </p:spPr>
        <p:txBody>
          <a:bodyPr/>
          <a:lstStyle/>
          <a:p>
            <a:pPr marL="114300" indent="0" algn="l">
              <a:buNone/>
            </a:pPr>
            <a:r>
              <a:rPr lang="es-CO" dirty="0"/>
              <a:t>Este cubo se compone por las dimensiones de fecha y enfermedad y se presenta el numero de muertes presentadas por fecha asociadas a una de las tres enfermedades empleadas en este estudio.</a:t>
            </a:r>
          </a:p>
        </p:txBody>
      </p:sp>
      <p:pic>
        <p:nvPicPr>
          <p:cNvPr id="5" name="Imagen 4" descr="Tabla&#10;&#10;Descripción generada automáticamente con confianza baja">
            <a:extLst>
              <a:ext uri="{FF2B5EF4-FFF2-40B4-BE49-F238E27FC236}">
                <a16:creationId xmlns:a16="http://schemas.microsoft.com/office/drawing/2014/main" id="{184BF2AD-9CC6-48E6-AAFF-4ABEBAF78303}"/>
              </a:ext>
            </a:extLst>
          </p:cNvPr>
          <p:cNvPicPr>
            <a:picLocks noChangeAspect="1"/>
          </p:cNvPicPr>
          <p:nvPr/>
        </p:nvPicPr>
        <p:blipFill>
          <a:blip r:embed="rId2"/>
          <a:stretch>
            <a:fillRect/>
          </a:stretch>
        </p:blipFill>
        <p:spPr>
          <a:xfrm>
            <a:off x="4848225" y="1171575"/>
            <a:ext cx="2533650" cy="3524250"/>
          </a:xfrm>
          <a:prstGeom prst="rect">
            <a:avLst/>
          </a:prstGeom>
        </p:spPr>
      </p:pic>
      <p:sp>
        <p:nvSpPr>
          <p:cNvPr id="6" name="Subtítulo 2">
            <a:extLst>
              <a:ext uri="{FF2B5EF4-FFF2-40B4-BE49-F238E27FC236}">
                <a16:creationId xmlns:a16="http://schemas.microsoft.com/office/drawing/2014/main" id="{8FEEEFA1-56CA-4143-B3D1-B0487B3C6924}"/>
              </a:ext>
            </a:extLst>
          </p:cNvPr>
          <p:cNvSpPr txBox="1">
            <a:spLocks/>
          </p:cNvSpPr>
          <p:nvPr/>
        </p:nvSpPr>
        <p:spPr>
          <a:xfrm>
            <a:off x="737999" y="2998349"/>
            <a:ext cx="3834000" cy="1697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0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14300" indent="0" algn="l">
              <a:buFont typeface="Open Sans"/>
              <a:buNone/>
            </a:pPr>
            <a:r>
              <a:rPr lang="es-CO" b="1" dirty="0"/>
              <a:t>Nota</a:t>
            </a:r>
            <a:r>
              <a:rPr lang="es-CO" dirty="0"/>
              <a:t>:</a:t>
            </a:r>
          </a:p>
          <a:p>
            <a:pPr marL="114300" indent="0" algn="l">
              <a:buFont typeface="Open Sans"/>
              <a:buNone/>
            </a:pPr>
            <a:endParaRPr lang="es-CO" dirty="0"/>
          </a:p>
          <a:p>
            <a:pPr marL="114300" indent="0" algn="l">
              <a:buFont typeface="Open Sans"/>
              <a:buNone/>
            </a:pPr>
            <a:r>
              <a:rPr lang="es-CO" i="1" dirty="0"/>
              <a:t>Los proceso de creación dimensiones y medidas fueron procesos completamente análogos y repetitivos, teniendo como única particularidad la dimensión de fecha y la estipulación de esta y sus niveles como valores de tiempo.</a:t>
            </a:r>
          </a:p>
        </p:txBody>
      </p:sp>
    </p:spTree>
    <p:extLst>
      <p:ext uri="{BB962C8B-B14F-4D97-AF65-F5344CB8AC3E}">
        <p14:creationId xmlns:p14="http://schemas.microsoft.com/office/powerpoint/2010/main" val="941896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Prueba Consulta MDX</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676277" y="1771650"/>
            <a:ext cx="3834000" cy="1057275"/>
          </a:xfrm>
        </p:spPr>
        <p:txBody>
          <a:bodyPr/>
          <a:lstStyle/>
          <a:p>
            <a:pPr marL="114300" indent="0" algn="l">
              <a:buNone/>
            </a:pPr>
            <a:r>
              <a:rPr lang="es-CO" dirty="0"/>
              <a:t>Antes de realizar la publicación del cubo, se realizo la siguiente consulta MDX  con el fin de comprobar que la estructura de los cubos si permite su manipulación.</a:t>
            </a:r>
          </a:p>
        </p:txBody>
      </p:sp>
      <p:pic>
        <p:nvPicPr>
          <p:cNvPr id="7" name="Imagen 6">
            <a:extLst>
              <a:ext uri="{FF2B5EF4-FFF2-40B4-BE49-F238E27FC236}">
                <a16:creationId xmlns:a16="http://schemas.microsoft.com/office/drawing/2014/main" id="{A8C8AEA4-0EDE-4319-ABBC-9D119DC51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112" y="1067477"/>
            <a:ext cx="3857625" cy="3718560"/>
          </a:xfrm>
          <a:prstGeom prst="rect">
            <a:avLst/>
          </a:prstGeom>
        </p:spPr>
      </p:pic>
      <p:sp>
        <p:nvSpPr>
          <p:cNvPr id="8" name="CuadroTexto 7">
            <a:extLst>
              <a:ext uri="{FF2B5EF4-FFF2-40B4-BE49-F238E27FC236}">
                <a16:creationId xmlns:a16="http://schemas.microsoft.com/office/drawing/2014/main" id="{B9411310-AEF2-49F3-BDAA-6CD63FA27B7B}"/>
              </a:ext>
            </a:extLst>
          </p:cNvPr>
          <p:cNvSpPr txBox="1"/>
          <p:nvPr/>
        </p:nvSpPr>
        <p:spPr>
          <a:xfrm>
            <a:off x="676277" y="2922142"/>
            <a:ext cx="3757612" cy="1147815"/>
          </a:xfrm>
          <a:prstGeom prst="rect">
            <a:avLst/>
          </a:prstGeom>
          <a:solidFill>
            <a:schemeClr val="accent6">
              <a:lumMod val="50000"/>
            </a:schemeClr>
          </a:solidFill>
        </p:spPr>
        <p:txBody>
          <a:bodyPr wrap="square">
            <a:spAutoFit/>
          </a:bodyPr>
          <a:lstStyle/>
          <a:p>
            <a:pPr algn="just">
              <a:lnSpc>
                <a:spcPct val="107000"/>
              </a:lnSpc>
              <a:spcAft>
                <a:spcPts val="800"/>
              </a:spcAft>
            </a:pP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SELECT</a:t>
            </a:r>
            <a:endParaRPr lang="es-CO" sz="1600" dirty="0">
              <a:effectLst/>
              <a:latin typeface="Consolas" panose="020B0609020204030204" pitchFamily="49" charset="0"/>
              <a:ea typeface="Calibri" panose="020F0502020204030204" pitchFamily="34" charset="0"/>
              <a:cs typeface="Times New Roman" panose="02020603050405020304" pitchFamily="18" charset="0"/>
            </a:endParaRPr>
          </a:p>
          <a:p>
            <a:pPr algn="just">
              <a:lnSpc>
                <a:spcPct val="107000"/>
              </a:lnSpc>
              <a:spcAft>
                <a:spcPts val="800"/>
              </a:spcAft>
            </a:pP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 [</a:t>
            </a:r>
            <a:r>
              <a:rPr lang="es-CO" sz="11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Measures</a:t>
            </a: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a:t>
            </a:r>
            <a:r>
              <a:rPr lang="es-CO" sz="11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cantidad_fallecidos</a:t>
            </a: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]}ON COLUMNS,</a:t>
            </a:r>
            <a:endParaRPr lang="es-CO" sz="1600" dirty="0">
              <a:effectLst/>
              <a:latin typeface="Consolas" panose="020B0609020204030204" pitchFamily="49" charset="0"/>
              <a:ea typeface="Calibri" panose="020F0502020204030204" pitchFamily="34" charset="0"/>
              <a:cs typeface="Times New Roman" panose="02020603050405020304" pitchFamily="18" charset="0"/>
            </a:endParaRPr>
          </a:p>
          <a:p>
            <a:pPr algn="just">
              <a:lnSpc>
                <a:spcPct val="107000"/>
              </a:lnSpc>
              <a:spcAft>
                <a:spcPts val="800"/>
              </a:spcAft>
            </a:pP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 [</a:t>
            </a:r>
            <a:r>
              <a:rPr lang="es-CO" sz="11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dim_fecha.fecha</a:t>
            </a: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].[2010] } ON ROWS</a:t>
            </a:r>
            <a:endParaRPr lang="es-CO" sz="1600" dirty="0">
              <a:effectLst/>
              <a:latin typeface="Consolas" panose="020B0609020204030204" pitchFamily="49" charset="0"/>
              <a:ea typeface="Calibri" panose="020F0502020204030204" pitchFamily="34" charset="0"/>
              <a:cs typeface="Times New Roman" panose="02020603050405020304" pitchFamily="18" charset="0"/>
            </a:endParaRPr>
          </a:p>
          <a:p>
            <a:pPr algn="just">
              <a:lnSpc>
                <a:spcPct val="107000"/>
              </a:lnSpc>
              <a:spcAft>
                <a:spcPts val="800"/>
              </a:spcAft>
            </a:pPr>
            <a:r>
              <a:rPr lang="es-CO" sz="1100" dirty="0">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FROM </a:t>
            </a:r>
            <a:r>
              <a:rPr lang="es-CO" sz="1100" dirty="0" err="1">
                <a:solidFill>
                  <a:srgbClr val="FFFFFF"/>
                </a:solidFill>
                <a:effectLst/>
                <a:latin typeface="Consolas" panose="020B0609020204030204" pitchFamily="49" charset="0"/>
                <a:ea typeface="Calibri" panose="020F0502020204030204" pitchFamily="34" charset="0"/>
                <a:cs typeface="Times New Roman" panose="02020603050405020304" pitchFamily="18" charset="0"/>
              </a:rPr>
              <a:t>defunciones_fecha</a:t>
            </a:r>
            <a:endParaRPr lang="es-CO" sz="1600"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3AA255BA-ABE3-4A97-86F9-0768ACAA0633}"/>
              </a:ext>
            </a:extLst>
          </p:cNvPr>
          <p:cNvPicPr>
            <a:picLocks noChangeAspect="1"/>
          </p:cNvPicPr>
          <p:nvPr/>
        </p:nvPicPr>
        <p:blipFill>
          <a:blip r:embed="rId4"/>
          <a:stretch>
            <a:fillRect/>
          </a:stretch>
        </p:blipFill>
        <p:spPr>
          <a:xfrm>
            <a:off x="7697016" y="3809626"/>
            <a:ext cx="1333874" cy="1333874"/>
          </a:xfrm>
          <a:prstGeom prst="rect">
            <a:avLst/>
          </a:prstGeom>
        </p:spPr>
      </p:pic>
    </p:spTree>
    <p:extLst>
      <p:ext uri="{BB962C8B-B14F-4D97-AF65-F5344CB8AC3E}">
        <p14:creationId xmlns:p14="http://schemas.microsoft.com/office/powerpoint/2010/main" val="2366735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Publicación del cubo</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676277" y="1771650"/>
            <a:ext cx="3834000" cy="1057275"/>
          </a:xfrm>
        </p:spPr>
        <p:txBody>
          <a:bodyPr/>
          <a:lstStyle/>
          <a:p>
            <a:pPr marL="114300" indent="0" algn="l">
              <a:buNone/>
            </a:pPr>
            <a:r>
              <a:rPr lang="es-CO" dirty="0"/>
              <a:t>Se realizo el proceso de publicación del cubo después de la validación con la consulta MDX sin ningún inconveniente en el proceso ni con los datos ingresados. </a:t>
            </a:r>
          </a:p>
        </p:txBody>
      </p:sp>
      <p:pic>
        <p:nvPicPr>
          <p:cNvPr id="7" name="Imagen 6">
            <a:extLst>
              <a:ext uri="{FF2B5EF4-FFF2-40B4-BE49-F238E27FC236}">
                <a16:creationId xmlns:a16="http://schemas.microsoft.com/office/drawing/2014/main" id="{A8C8AEA4-0EDE-4319-ABBC-9D119DC514BF}"/>
              </a:ext>
            </a:extLst>
          </p:cNvPr>
          <p:cNvPicPr>
            <a:picLocks noChangeAspect="1"/>
          </p:cNvPicPr>
          <p:nvPr/>
        </p:nvPicPr>
        <p:blipFill>
          <a:blip r:embed="rId3"/>
          <a:srcRect/>
          <a:stretch/>
        </p:blipFill>
        <p:spPr>
          <a:xfrm>
            <a:off x="4832905" y="1067477"/>
            <a:ext cx="3612038" cy="3718560"/>
          </a:xfrm>
          <a:prstGeom prst="rect">
            <a:avLst/>
          </a:prstGeom>
        </p:spPr>
      </p:pic>
      <p:pic>
        <p:nvPicPr>
          <p:cNvPr id="9" name="Imagen 8">
            <a:extLst>
              <a:ext uri="{FF2B5EF4-FFF2-40B4-BE49-F238E27FC236}">
                <a16:creationId xmlns:a16="http://schemas.microsoft.com/office/drawing/2014/main" id="{3AA255BA-ABE3-4A97-86F9-0768ACAA0633}"/>
              </a:ext>
            </a:extLst>
          </p:cNvPr>
          <p:cNvPicPr>
            <a:picLocks noChangeAspect="1"/>
          </p:cNvPicPr>
          <p:nvPr/>
        </p:nvPicPr>
        <p:blipFill>
          <a:blip r:embed="rId4"/>
          <a:stretch>
            <a:fillRect/>
          </a:stretch>
        </p:blipFill>
        <p:spPr>
          <a:xfrm>
            <a:off x="7697016" y="3809626"/>
            <a:ext cx="1333874" cy="1333874"/>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659C3709-312D-4B42-B57E-0924B953F8CC}"/>
              </a:ext>
            </a:extLst>
          </p:cNvPr>
          <p:cNvPicPr>
            <a:picLocks noChangeAspect="1"/>
          </p:cNvPicPr>
          <p:nvPr/>
        </p:nvPicPr>
        <p:blipFill>
          <a:blip r:embed="rId5"/>
          <a:stretch>
            <a:fillRect/>
          </a:stretch>
        </p:blipFill>
        <p:spPr>
          <a:xfrm>
            <a:off x="1106157" y="2926757"/>
            <a:ext cx="2974239" cy="1319454"/>
          </a:xfrm>
          <a:prstGeom prst="rect">
            <a:avLst/>
          </a:prstGeom>
        </p:spPr>
      </p:pic>
    </p:spTree>
    <p:extLst>
      <p:ext uri="{BB962C8B-B14F-4D97-AF65-F5344CB8AC3E}">
        <p14:creationId xmlns:p14="http://schemas.microsoft.com/office/powerpoint/2010/main" val="416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Conexión al DW desde el server</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676277" y="1771650"/>
            <a:ext cx="3834000" cy="1057275"/>
          </a:xfrm>
        </p:spPr>
        <p:txBody>
          <a:bodyPr/>
          <a:lstStyle/>
          <a:p>
            <a:pPr marL="114300" indent="0" algn="l">
              <a:buNone/>
            </a:pPr>
            <a:r>
              <a:rPr lang="es-CO" dirty="0"/>
              <a:t>Antes de realizar el despliegue del dashboard, se requiere incluir la conexión a la base de datos correspondiente al Data Warehouse y verificar que los datos ingresados sean correctos</a:t>
            </a:r>
          </a:p>
        </p:txBody>
      </p:sp>
      <p:pic>
        <p:nvPicPr>
          <p:cNvPr id="7" name="Imagen 6">
            <a:extLst>
              <a:ext uri="{FF2B5EF4-FFF2-40B4-BE49-F238E27FC236}">
                <a16:creationId xmlns:a16="http://schemas.microsoft.com/office/drawing/2014/main" id="{A8C8AEA4-0EDE-4319-ABBC-9D119DC514BF}"/>
              </a:ext>
            </a:extLst>
          </p:cNvPr>
          <p:cNvPicPr>
            <a:picLocks noChangeAspect="1"/>
          </p:cNvPicPr>
          <p:nvPr/>
        </p:nvPicPr>
        <p:blipFill>
          <a:blip r:embed="rId3"/>
          <a:srcRect/>
          <a:stretch/>
        </p:blipFill>
        <p:spPr>
          <a:xfrm>
            <a:off x="4823045" y="1173230"/>
            <a:ext cx="3843859" cy="3507053"/>
          </a:xfrm>
          <a:prstGeom prst="rect">
            <a:avLst/>
          </a:prstGeom>
        </p:spPr>
      </p:pic>
      <p:pic>
        <p:nvPicPr>
          <p:cNvPr id="10" name="Imagen 9">
            <a:extLst>
              <a:ext uri="{FF2B5EF4-FFF2-40B4-BE49-F238E27FC236}">
                <a16:creationId xmlns:a16="http://schemas.microsoft.com/office/drawing/2014/main" id="{659C3709-312D-4B42-B57E-0924B953F8CC}"/>
              </a:ext>
            </a:extLst>
          </p:cNvPr>
          <p:cNvPicPr>
            <a:picLocks noChangeAspect="1"/>
          </p:cNvPicPr>
          <p:nvPr/>
        </p:nvPicPr>
        <p:blipFill>
          <a:blip r:embed="rId4"/>
          <a:srcRect/>
          <a:stretch/>
        </p:blipFill>
        <p:spPr>
          <a:xfrm>
            <a:off x="1343347" y="3010685"/>
            <a:ext cx="2499860" cy="1319454"/>
          </a:xfrm>
          <a:prstGeom prst="rect">
            <a:avLst/>
          </a:prstGeom>
        </p:spPr>
      </p:pic>
      <p:pic>
        <p:nvPicPr>
          <p:cNvPr id="2" name="Imagen 1">
            <a:extLst>
              <a:ext uri="{FF2B5EF4-FFF2-40B4-BE49-F238E27FC236}">
                <a16:creationId xmlns:a16="http://schemas.microsoft.com/office/drawing/2014/main" id="{A99BE137-5276-4632-9733-5E8D78E45718}"/>
              </a:ext>
            </a:extLst>
          </p:cNvPr>
          <p:cNvPicPr>
            <a:picLocks noChangeAspect="1"/>
          </p:cNvPicPr>
          <p:nvPr/>
        </p:nvPicPr>
        <p:blipFill>
          <a:blip r:embed="rId5"/>
          <a:stretch>
            <a:fillRect/>
          </a:stretch>
        </p:blipFill>
        <p:spPr>
          <a:xfrm>
            <a:off x="1007244" y="2828925"/>
            <a:ext cx="3172065" cy="2280402"/>
          </a:xfrm>
          <a:prstGeom prst="rect">
            <a:avLst/>
          </a:prstGeom>
        </p:spPr>
      </p:pic>
    </p:spTree>
    <p:extLst>
      <p:ext uri="{BB962C8B-B14F-4D97-AF65-F5344CB8AC3E}">
        <p14:creationId xmlns:p14="http://schemas.microsoft.com/office/powerpoint/2010/main" val="82655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Configuración del </a:t>
            </a:r>
            <a:r>
              <a:rPr lang="es-CO" dirty="0" err="1"/>
              <a:t>Schema</a:t>
            </a:r>
            <a:endParaRPr lang="es-CO" dirty="0"/>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685802" y="2043112"/>
            <a:ext cx="3152773" cy="1057275"/>
          </a:xfrm>
        </p:spPr>
        <p:txBody>
          <a:bodyPr/>
          <a:lstStyle/>
          <a:p>
            <a:pPr marL="114300" indent="0" algn="l">
              <a:buNone/>
            </a:pPr>
            <a:r>
              <a:rPr lang="es-CO" dirty="0"/>
              <a:t>Con la conexión previamente creada y con el cubo publicado, desde los Data Source, se edito el esquema y se de definió como Data Source a la base de datos referente al Data Warehouse</a:t>
            </a:r>
          </a:p>
        </p:txBody>
      </p:sp>
      <p:pic>
        <p:nvPicPr>
          <p:cNvPr id="2" name="Imagen 1">
            <a:extLst>
              <a:ext uri="{FF2B5EF4-FFF2-40B4-BE49-F238E27FC236}">
                <a16:creationId xmlns:a16="http://schemas.microsoft.com/office/drawing/2014/main" id="{A17BCAFC-447F-41BA-8FED-CF2D44624E62}"/>
              </a:ext>
            </a:extLst>
          </p:cNvPr>
          <p:cNvPicPr>
            <a:picLocks noChangeAspect="1"/>
          </p:cNvPicPr>
          <p:nvPr/>
        </p:nvPicPr>
        <p:blipFill>
          <a:blip r:embed="rId3"/>
          <a:stretch>
            <a:fillRect/>
          </a:stretch>
        </p:blipFill>
        <p:spPr>
          <a:xfrm>
            <a:off x="3980537" y="1057922"/>
            <a:ext cx="4658638" cy="3528775"/>
          </a:xfrm>
          <a:prstGeom prst="rect">
            <a:avLst/>
          </a:prstGeom>
        </p:spPr>
      </p:pic>
    </p:spTree>
    <p:extLst>
      <p:ext uri="{BB962C8B-B14F-4D97-AF65-F5344CB8AC3E}">
        <p14:creationId xmlns:p14="http://schemas.microsoft.com/office/powerpoint/2010/main" val="111284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Despliegue del dashboard</a:t>
            </a:r>
          </a:p>
        </p:txBody>
      </p:sp>
      <p:sp>
        <p:nvSpPr>
          <p:cNvPr id="3" name="Subtítulo 2">
            <a:extLst>
              <a:ext uri="{FF2B5EF4-FFF2-40B4-BE49-F238E27FC236}">
                <a16:creationId xmlns:a16="http://schemas.microsoft.com/office/drawing/2014/main" id="{D6F1035A-61CA-4618-96A4-77B76EE09BD8}"/>
              </a:ext>
            </a:extLst>
          </p:cNvPr>
          <p:cNvSpPr>
            <a:spLocks noGrp="1"/>
          </p:cNvSpPr>
          <p:nvPr>
            <p:ph type="subTitle" idx="4"/>
          </p:nvPr>
        </p:nvSpPr>
        <p:spPr>
          <a:xfrm>
            <a:off x="685802" y="2043112"/>
            <a:ext cx="3152773" cy="1057275"/>
          </a:xfrm>
        </p:spPr>
        <p:txBody>
          <a:bodyPr/>
          <a:lstStyle/>
          <a:p>
            <a:pPr marL="114300" indent="0" algn="l">
              <a:buNone/>
            </a:pPr>
            <a:r>
              <a:rPr lang="es-CO" dirty="0"/>
              <a:t>A continuación, se mostrara el proceso de despliegue del dashboard, comprobando que se tenga acceso a las dimensiones, niveles y medidas modeladas en el cubo.</a:t>
            </a:r>
          </a:p>
        </p:txBody>
      </p:sp>
      <p:pic>
        <p:nvPicPr>
          <p:cNvPr id="5" name="Imagen 4">
            <a:extLst>
              <a:ext uri="{FF2B5EF4-FFF2-40B4-BE49-F238E27FC236}">
                <a16:creationId xmlns:a16="http://schemas.microsoft.com/office/drawing/2014/main" id="{FF1ECBA7-A031-4E31-A28F-C894F74B1710}"/>
              </a:ext>
            </a:extLst>
          </p:cNvPr>
          <p:cNvPicPr>
            <a:picLocks noChangeAspect="1"/>
          </p:cNvPicPr>
          <p:nvPr/>
        </p:nvPicPr>
        <p:blipFill>
          <a:blip r:embed="rId3"/>
          <a:stretch>
            <a:fillRect/>
          </a:stretch>
        </p:blipFill>
        <p:spPr>
          <a:xfrm>
            <a:off x="4413502" y="1067181"/>
            <a:ext cx="4044696" cy="3638634"/>
          </a:xfrm>
          <a:prstGeom prst="rect">
            <a:avLst/>
          </a:prstGeom>
        </p:spPr>
      </p:pic>
    </p:spTree>
    <p:extLst>
      <p:ext uri="{BB962C8B-B14F-4D97-AF65-F5344CB8AC3E}">
        <p14:creationId xmlns:p14="http://schemas.microsoft.com/office/powerpoint/2010/main" val="2890725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Despliegue del dashboard</a:t>
            </a:r>
          </a:p>
        </p:txBody>
      </p:sp>
      <p:pic>
        <p:nvPicPr>
          <p:cNvPr id="6" name="Imagen 5" descr="Interfaz de usuario gráfica, Texto, Aplicación&#10;&#10;Descripción generada automáticamente">
            <a:extLst>
              <a:ext uri="{FF2B5EF4-FFF2-40B4-BE49-F238E27FC236}">
                <a16:creationId xmlns:a16="http://schemas.microsoft.com/office/drawing/2014/main" id="{5206821D-68CA-4455-9046-2D1048B14635}"/>
              </a:ext>
            </a:extLst>
          </p:cNvPr>
          <p:cNvPicPr>
            <a:picLocks noChangeAspect="1"/>
          </p:cNvPicPr>
          <p:nvPr/>
        </p:nvPicPr>
        <p:blipFill rotWithShape="1">
          <a:blip r:embed="rId3"/>
          <a:srcRect t="9052" r="49593" b="46631"/>
          <a:stretch/>
        </p:blipFill>
        <p:spPr bwMode="auto">
          <a:xfrm>
            <a:off x="2100927" y="1422826"/>
            <a:ext cx="5142865" cy="254317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599EFE07-4065-4EE8-BE94-D618468B1F35}"/>
                  </a:ext>
                </a:extLst>
              </p14:cNvPr>
              <p14:cNvContentPartPr/>
              <p14:nvPr/>
            </p14:nvContentPartPr>
            <p14:xfrm>
              <a:off x="6359525" y="2047132"/>
              <a:ext cx="300240" cy="279720"/>
            </p14:xfrm>
          </p:contentPart>
        </mc:Choice>
        <mc:Fallback xmlns="">
          <p:pic>
            <p:nvPicPr>
              <p:cNvPr id="2" name="Entrada de lápiz 1">
                <a:extLst>
                  <a:ext uri="{FF2B5EF4-FFF2-40B4-BE49-F238E27FC236}">
                    <a16:creationId xmlns:a16="http://schemas.microsoft.com/office/drawing/2014/main" id="{599EFE07-4065-4EE8-BE94-D618468B1F35}"/>
                  </a:ext>
                </a:extLst>
              </p:cNvPr>
              <p:cNvPicPr/>
              <p:nvPr/>
            </p:nvPicPr>
            <p:blipFill>
              <a:blip r:embed="rId5"/>
              <a:stretch>
                <a:fillRect/>
              </a:stretch>
            </p:blipFill>
            <p:spPr>
              <a:xfrm>
                <a:off x="6355205" y="2042812"/>
                <a:ext cx="308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xmlns="">
          <p:pic>
            <p:nvPicPr>
              <p:cNvPr id="7" name="Entrada de lápiz 6">
                <a:extLst>
                  <a:ext uri="{FF2B5EF4-FFF2-40B4-BE49-F238E27FC236}">
                    <a16:creationId xmlns:a16="http://schemas.microsoft.com/office/drawing/2014/main" id="{63C11849-998D-4EC7-BCC0-41A9C848784A}"/>
                  </a:ext>
                </a:extLst>
              </p:cNvPr>
              <p:cNvPicPr/>
              <p:nvPr/>
            </p:nvPicPr>
            <p:blipFill>
              <a:blip r:embed="rId7"/>
              <a:stretch>
                <a:fillRect/>
              </a:stretch>
            </p:blipFill>
            <p:spPr>
              <a:xfrm>
                <a:off x="9185885" y="288449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xmlns="">
          <p:pic>
            <p:nvPicPr>
              <p:cNvPr id="8" name="Entrada de lápiz 7">
                <a:extLst>
                  <a:ext uri="{FF2B5EF4-FFF2-40B4-BE49-F238E27FC236}">
                    <a16:creationId xmlns:a16="http://schemas.microsoft.com/office/drawing/2014/main" id="{0604CC4C-AA6F-46B9-9E3F-B55FDD6F9F18}"/>
                  </a:ext>
                </a:extLst>
              </p:cNvPr>
              <p:cNvPicPr/>
              <p:nvPr/>
            </p:nvPicPr>
            <p:blipFill>
              <a:blip r:embed="rId7"/>
              <a:stretch>
                <a:fillRect/>
              </a:stretch>
            </p:blipFill>
            <p:spPr>
              <a:xfrm>
                <a:off x="1095245" y="24139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xmlns="">
          <p:pic>
            <p:nvPicPr>
              <p:cNvPr id="9" name="Entrada de lápiz 8">
                <a:extLst>
                  <a:ext uri="{FF2B5EF4-FFF2-40B4-BE49-F238E27FC236}">
                    <a16:creationId xmlns:a16="http://schemas.microsoft.com/office/drawing/2014/main" id="{B5469CF2-3E0B-4E93-A031-466114BD20DA}"/>
                  </a:ext>
                </a:extLst>
              </p:cNvPr>
              <p:cNvPicPr/>
              <p:nvPr/>
            </p:nvPicPr>
            <p:blipFill>
              <a:blip r:embed="rId7"/>
              <a:stretch>
                <a:fillRect/>
              </a:stretch>
            </p:blipFill>
            <p:spPr>
              <a:xfrm>
                <a:off x="1188125" y="240065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xmlns="">
          <p:pic>
            <p:nvPicPr>
              <p:cNvPr id="10" name="Entrada de lápiz 9">
                <a:extLst>
                  <a:ext uri="{FF2B5EF4-FFF2-40B4-BE49-F238E27FC236}">
                    <a16:creationId xmlns:a16="http://schemas.microsoft.com/office/drawing/2014/main" id="{E71DF660-D43D-4385-8848-F24E51FFAF3E}"/>
                  </a:ext>
                </a:extLst>
              </p:cNvPr>
              <p:cNvPicPr/>
              <p:nvPr/>
            </p:nvPicPr>
            <p:blipFill>
              <a:blip r:embed="rId7"/>
              <a:stretch>
                <a:fillRect/>
              </a:stretch>
            </p:blipFill>
            <p:spPr>
              <a:xfrm>
                <a:off x="1333925" y="2235052"/>
                <a:ext cx="9000" cy="9000"/>
              </a:xfrm>
              <a:prstGeom prst="rect">
                <a:avLst/>
              </a:prstGeom>
            </p:spPr>
          </p:pic>
        </mc:Fallback>
      </mc:AlternateContent>
    </p:spTree>
    <p:extLst>
      <p:ext uri="{BB962C8B-B14F-4D97-AF65-F5344CB8AC3E}">
        <p14:creationId xmlns:p14="http://schemas.microsoft.com/office/powerpoint/2010/main" val="57973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Despliegue del dashboard</a:t>
            </a:r>
          </a:p>
        </p:txBody>
      </p:sp>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xmlns="">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xmlns="">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xmlns="">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xmlns="">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1" name="Imagen 10" descr="Interfaz de usuario gráfica, Aplicación&#10;&#10;Descripción generada automáticamente">
            <a:extLst>
              <a:ext uri="{FF2B5EF4-FFF2-40B4-BE49-F238E27FC236}">
                <a16:creationId xmlns:a16="http://schemas.microsoft.com/office/drawing/2014/main" id="{AC14C4FC-3EE7-4B9E-A0E5-524D8CDFEB6A}"/>
              </a:ext>
            </a:extLst>
          </p:cNvPr>
          <p:cNvPicPr>
            <a:picLocks noChangeAspect="1"/>
          </p:cNvPicPr>
          <p:nvPr/>
        </p:nvPicPr>
        <p:blipFill>
          <a:blip r:embed="rId8"/>
          <a:stretch>
            <a:fillRect/>
          </a:stretch>
        </p:blipFill>
        <p:spPr>
          <a:xfrm>
            <a:off x="2021058" y="1241816"/>
            <a:ext cx="5101881" cy="3030927"/>
          </a:xfrm>
          <a:prstGeom prst="rect">
            <a:avLst/>
          </a:prstGeom>
        </p:spPr>
      </p:pic>
      <mc:AlternateContent xmlns:mc="http://schemas.openxmlformats.org/markup-compatibility/2006" xmlns:p14="http://schemas.microsoft.com/office/powerpoint/2010/main">
        <mc:Choice Requires="p14">
          <p:contentPart p14:bwMode="auto" r:id="rId9">
            <p14:nvContentPartPr>
              <p14:cNvPr id="3" name="Entrada de lápiz 2">
                <a:extLst>
                  <a:ext uri="{FF2B5EF4-FFF2-40B4-BE49-F238E27FC236}">
                    <a16:creationId xmlns:a16="http://schemas.microsoft.com/office/drawing/2014/main" id="{D883F986-08F8-4D9F-B5D7-D1696B72F9C9}"/>
                  </a:ext>
                </a:extLst>
              </p14:cNvPr>
              <p14:cNvContentPartPr/>
              <p14:nvPr/>
            </p14:nvContentPartPr>
            <p14:xfrm>
              <a:off x="2451511" y="2456812"/>
              <a:ext cx="1736640" cy="341640"/>
            </p14:xfrm>
          </p:contentPart>
        </mc:Choice>
        <mc:Fallback xmlns="">
          <p:pic>
            <p:nvPicPr>
              <p:cNvPr id="3" name="Entrada de lápiz 2">
                <a:extLst>
                  <a:ext uri="{FF2B5EF4-FFF2-40B4-BE49-F238E27FC236}">
                    <a16:creationId xmlns:a16="http://schemas.microsoft.com/office/drawing/2014/main" id="{D883F986-08F8-4D9F-B5D7-D1696B72F9C9}"/>
                  </a:ext>
                </a:extLst>
              </p:cNvPr>
              <p:cNvPicPr/>
              <p:nvPr/>
            </p:nvPicPr>
            <p:blipFill>
              <a:blip r:embed="rId10"/>
              <a:stretch>
                <a:fillRect/>
              </a:stretch>
            </p:blipFill>
            <p:spPr>
              <a:xfrm>
                <a:off x="2447191" y="2452492"/>
                <a:ext cx="1745280" cy="350280"/>
              </a:xfrm>
              <a:prstGeom prst="rect">
                <a:avLst/>
              </a:prstGeom>
            </p:spPr>
          </p:pic>
        </mc:Fallback>
      </mc:AlternateContent>
    </p:spTree>
    <p:extLst>
      <p:ext uri="{BB962C8B-B14F-4D97-AF65-F5344CB8AC3E}">
        <p14:creationId xmlns:p14="http://schemas.microsoft.com/office/powerpoint/2010/main" val="25810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Misión</a:t>
            </a:r>
            <a:endParaRPr dirty="0"/>
          </a:p>
        </p:txBody>
      </p:sp>
      <p:grpSp>
        <p:nvGrpSpPr>
          <p:cNvPr id="10" name="Grupo 9">
            <a:extLst>
              <a:ext uri="{FF2B5EF4-FFF2-40B4-BE49-F238E27FC236}">
                <a16:creationId xmlns:a16="http://schemas.microsoft.com/office/drawing/2014/main" id="{147B0D85-D65F-4147-8546-9A3827F90D51}"/>
              </a:ext>
            </a:extLst>
          </p:cNvPr>
          <p:cNvGrpSpPr/>
          <p:nvPr/>
        </p:nvGrpSpPr>
        <p:grpSpPr>
          <a:xfrm>
            <a:off x="540000" y="231157"/>
            <a:ext cx="986400" cy="986400"/>
            <a:chOff x="2138937" y="1594950"/>
            <a:chExt cx="986400" cy="986400"/>
          </a:xfrm>
        </p:grpSpPr>
        <p:sp>
          <p:nvSpPr>
            <p:cNvPr id="11" name="Google Shape;510;p35">
              <a:extLst>
                <a:ext uri="{FF2B5EF4-FFF2-40B4-BE49-F238E27FC236}">
                  <a16:creationId xmlns:a16="http://schemas.microsoft.com/office/drawing/2014/main" id="{E074397A-0826-4A09-AB6B-F58318CCB25F}"/>
                </a:ext>
              </a:extLst>
            </p:cNvPr>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514;p35">
              <a:extLst>
                <a:ext uri="{FF2B5EF4-FFF2-40B4-BE49-F238E27FC236}">
                  <a16:creationId xmlns:a16="http://schemas.microsoft.com/office/drawing/2014/main" id="{52641B60-BB7C-4001-B76B-CF5B147890F8}"/>
                </a:ext>
              </a:extLst>
            </p:cNvPr>
            <p:cNvGrpSpPr/>
            <p:nvPr/>
          </p:nvGrpSpPr>
          <p:grpSpPr>
            <a:xfrm>
              <a:off x="2382158" y="1839137"/>
              <a:ext cx="499904" cy="497992"/>
              <a:chOff x="2085450" y="842250"/>
              <a:chExt cx="483700" cy="481850"/>
            </a:xfrm>
          </p:grpSpPr>
          <p:sp>
            <p:nvSpPr>
              <p:cNvPr id="13" name="Google Shape;515;p35">
                <a:extLst>
                  <a:ext uri="{FF2B5EF4-FFF2-40B4-BE49-F238E27FC236}">
                    <a16:creationId xmlns:a16="http://schemas.microsoft.com/office/drawing/2014/main" id="{519EAE37-D3A0-4EF9-BFE5-45DCC38F7B91}"/>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 name="Google Shape;516;p35">
                <a:extLst>
                  <a:ext uri="{FF2B5EF4-FFF2-40B4-BE49-F238E27FC236}">
                    <a16:creationId xmlns:a16="http://schemas.microsoft.com/office/drawing/2014/main" id="{C561F06D-4C0E-4553-A3EE-8C42A10E43EC}"/>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517;p35">
                <a:extLst>
                  <a:ext uri="{FF2B5EF4-FFF2-40B4-BE49-F238E27FC236}">
                    <a16:creationId xmlns:a16="http://schemas.microsoft.com/office/drawing/2014/main" id="{17D8CC16-2532-4AA3-83FA-CAB4E9A80E6C}"/>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27" name="Google Shape;492;p33">
            <a:extLst>
              <a:ext uri="{FF2B5EF4-FFF2-40B4-BE49-F238E27FC236}">
                <a16:creationId xmlns:a16="http://schemas.microsoft.com/office/drawing/2014/main" id="{B3DABFB1-2FD2-45AE-9491-5C897B9C700A}"/>
              </a:ext>
            </a:extLst>
          </p:cNvPr>
          <p:cNvSpPr txBox="1">
            <a:spLocks noGrp="1"/>
          </p:cNvSpPr>
          <p:nvPr>
            <p:ph type="subTitle" idx="1"/>
          </p:nvPr>
        </p:nvSpPr>
        <p:spPr>
          <a:xfrm>
            <a:off x="931683" y="1174015"/>
            <a:ext cx="4117395" cy="279065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MX" dirty="0"/>
              <a:t>Asegurarles a los colombianos desde el primer día que se encuentren afiliados el acceso a servicios de salud de calidad, a tiempo y siempre buscando su bienestar.</a:t>
            </a:r>
            <a:endParaRPr lang="en-US" dirty="0"/>
          </a:p>
        </p:txBody>
      </p:sp>
      <p:pic>
        <p:nvPicPr>
          <p:cNvPr id="1026" name="Picture 2" descr="Grupo de personal médico que lleva iconos relacionados con la salud vector gratuito">
            <a:extLst>
              <a:ext uri="{FF2B5EF4-FFF2-40B4-BE49-F238E27FC236}">
                <a16:creationId xmlns:a16="http://schemas.microsoft.com/office/drawing/2014/main" id="{ACC67155-AD43-48B7-B114-FC6A5A5EF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761" y="1282224"/>
            <a:ext cx="3222942" cy="2574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18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CO" dirty="0"/>
              <a:t>Despliegue del dashboard</a:t>
            </a:r>
          </a:p>
        </p:txBody>
      </p:sp>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xmlns="">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xmlns="">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xmlns="">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xmlns="">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descr="Interfaz de usuario gráfica, Aplicación, Teams&#10;&#10;Descripción generada automáticamente">
            <a:extLst>
              <a:ext uri="{FF2B5EF4-FFF2-40B4-BE49-F238E27FC236}">
                <a16:creationId xmlns:a16="http://schemas.microsoft.com/office/drawing/2014/main" id="{E5FE1799-2AD5-41FF-8331-BC996FC80A01}"/>
              </a:ext>
            </a:extLst>
          </p:cNvPr>
          <p:cNvPicPr>
            <a:picLocks noChangeAspect="1"/>
          </p:cNvPicPr>
          <p:nvPr/>
        </p:nvPicPr>
        <p:blipFill>
          <a:blip r:embed="rId8"/>
          <a:stretch>
            <a:fillRect/>
          </a:stretch>
        </p:blipFill>
        <p:spPr>
          <a:xfrm>
            <a:off x="2155356" y="964629"/>
            <a:ext cx="4833288" cy="3848365"/>
          </a:xfrm>
          <a:prstGeom prst="rect">
            <a:avLst/>
          </a:prstGeom>
        </p:spPr>
      </p:pic>
      <p:pic>
        <p:nvPicPr>
          <p:cNvPr id="13" name="Imagen 12">
            <a:extLst>
              <a:ext uri="{FF2B5EF4-FFF2-40B4-BE49-F238E27FC236}">
                <a16:creationId xmlns:a16="http://schemas.microsoft.com/office/drawing/2014/main" id="{C6449358-3882-4778-8B93-8BAAFED5C969}"/>
              </a:ext>
            </a:extLst>
          </p:cNvPr>
          <p:cNvPicPr>
            <a:picLocks noChangeAspect="1"/>
          </p:cNvPicPr>
          <p:nvPr/>
        </p:nvPicPr>
        <p:blipFill>
          <a:blip r:embed="rId9"/>
          <a:stretch>
            <a:fillRect/>
          </a:stretch>
        </p:blipFill>
        <p:spPr>
          <a:xfrm>
            <a:off x="6557329" y="3690356"/>
            <a:ext cx="1333874" cy="1333874"/>
          </a:xfrm>
          <a:prstGeom prst="rect">
            <a:avLst/>
          </a:prstGeom>
        </p:spPr>
      </p:pic>
    </p:spTree>
    <p:extLst>
      <p:ext uri="{BB962C8B-B14F-4D97-AF65-F5344CB8AC3E}">
        <p14:creationId xmlns:p14="http://schemas.microsoft.com/office/powerpoint/2010/main" val="335112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CREACIÓN DE REPORTES</a:t>
            </a:r>
            <a:endParaRPr lang="es-CO" dirty="0"/>
          </a:p>
        </p:txBody>
      </p:sp>
      <p:sp>
        <p:nvSpPr>
          <p:cNvPr id="560" name="Google Shape;560;p39"/>
          <p:cNvSpPr txBox="1">
            <a:spLocks noGrp="1"/>
          </p:cNvSpPr>
          <p:nvPr>
            <p:ph type="subTitle" idx="1"/>
          </p:nvPr>
        </p:nvSpPr>
        <p:spPr>
          <a:xfrm>
            <a:off x="2141999" y="3822411"/>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En este apartado se presentaran todo los relacionado con el desarrollo de los reportes sobre el Data Warehouse</a:t>
            </a:r>
            <a:endParaRPr dirty="0"/>
          </a:p>
        </p:txBody>
      </p:sp>
    </p:spTree>
    <p:extLst>
      <p:ext uri="{BB962C8B-B14F-4D97-AF65-F5344CB8AC3E}">
        <p14:creationId xmlns:p14="http://schemas.microsoft.com/office/powerpoint/2010/main" val="3356920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H</a:t>
            </a:r>
            <a:r>
              <a:rPr lang="es-CO" dirty="0" err="1"/>
              <a:t>erramienta</a:t>
            </a:r>
            <a:r>
              <a:rPr lang="es-CO" dirty="0"/>
              <a:t> Utilizada</a:t>
            </a:r>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2" name="Imagen 1">
            <a:extLst>
              <a:ext uri="{FF2B5EF4-FFF2-40B4-BE49-F238E27FC236}">
                <a16:creationId xmlns:a16="http://schemas.microsoft.com/office/drawing/2014/main" id="{9A539A36-ACFD-4320-95E5-34ADD3E8627F}"/>
              </a:ext>
            </a:extLst>
          </p:cNvPr>
          <p:cNvPicPr>
            <a:picLocks noChangeAspect="1"/>
          </p:cNvPicPr>
          <p:nvPr/>
        </p:nvPicPr>
        <p:blipFill>
          <a:blip r:embed="rId8"/>
          <a:stretch>
            <a:fillRect/>
          </a:stretch>
        </p:blipFill>
        <p:spPr>
          <a:xfrm>
            <a:off x="1448616" y="1165080"/>
            <a:ext cx="6248400" cy="762000"/>
          </a:xfrm>
          <a:prstGeom prst="rect">
            <a:avLst/>
          </a:prstGeom>
        </p:spPr>
      </p:pic>
      <p:sp>
        <p:nvSpPr>
          <p:cNvPr id="14" name="Google Shape;560;p39">
            <a:extLst>
              <a:ext uri="{FF2B5EF4-FFF2-40B4-BE49-F238E27FC236}">
                <a16:creationId xmlns:a16="http://schemas.microsoft.com/office/drawing/2014/main" id="{88772D0F-A247-4166-AFEF-57F1AA929AE9}"/>
              </a:ext>
            </a:extLst>
          </p:cNvPr>
          <p:cNvSpPr txBox="1">
            <a:spLocks noGrp="1"/>
          </p:cNvSpPr>
          <p:nvPr>
            <p:ph type="subTitle" idx="1"/>
          </p:nvPr>
        </p:nvSpPr>
        <p:spPr>
          <a:xfrm>
            <a:off x="1099565" y="2239372"/>
            <a:ext cx="6595291" cy="19741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1600" b="0" dirty="0">
                <a:latin typeface="Open Sans" panose="020B0604020202020204" charset="0"/>
                <a:ea typeface="Open Sans" panose="020B0604020202020204" charset="0"/>
                <a:cs typeface="Open Sans" panose="020B0604020202020204" charset="0"/>
              </a:rPr>
              <a:t>Es una aplicación basada en Eclipse que facilita la creación de reportes con distintas herramientas.</a:t>
            </a:r>
          </a:p>
          <a:p>
            <a:pPr marL="0" lvl="0" indent="0" algn="ctr" rtl="0">
              <a:spcBef>
                <a:spcPts val="0"/>
              </a:spcBef>
              <a:spcAft>
                <a:spcPts val="0"/>
              </a:spcAft>
              <a:buNone/>
            </a:pPr>
            <a:r>
              <a:rPr lang="es-CO" sz="1600" b="0" dirty="0">
                <a:latin typeface="Open Sans" panose="020B0604020202020204" charset="0"/>
                <a:ea typeface="Open Sans" panose="020B0604020202020204" charset="0"/>
                <a:cs typeface="Open Sans" panose="020B0604020202020204" charset="0"/>
              </a:rPr>
              <a:t>Su interfaz de uso es muy similar a la interfaz de creación de entornos gráficos de </a:t>
            </a:r>
            <a:r>
              <a:rPr lang="es-CO" sz="1600" b="0" dirty="0" err="1">
                <a:latin typeface="Open Sans" panose="020B0604020202020204" charset="0"/>
                <a:ea typeface="Open Sans" panose="020B0604020202020204" charset="0"/>
                <a:cs typeface="Open Sans" panose="020B0604020202020204" charset="0"/>
              </a:rPr>
              <a:t>Netbeans</a:t>
            </a:r>
            <a:r>
              <a:rPr lang="es-CO" sz="1600" b="0" dirty="0">
                <a:latin typeface="Open Sans" panose="020B0604020202020204" charset="0"/>
                <a:ea typeface="Open Sans" panose="020B0604020202020204" charset="0"/>
                <a:cs typeface="Open Sans" panose="020B0604020202020204" charset="0"/>
              </a:rPr>
              <a:t>, por lo que resulta muy amigable e intuitiva para los usuarios que hayan trabajado con este IDE.</a:t>
            </a:r>
          </a:p>
          <a:p>
            <a:pPr marL="0" lvl="0" indent="0" algn="ctr" rtl="0">
              <a:spcBef>
                <a:spcPts val="0"/>
              </a:spcBef>
              <a:spcAft>
                <a:spcPts val="0"/>
              </a:spcAft>
              <a:buNone/>
            </a:pPr>
            <a:endParaRPr lang="es-CO" sz="1600" b="0" dirty="0">
              <a:latin typeface="Open Sans" panose="020B0604020202020204" charset="0"/>
              <a:ea typeface="Open Sans" panose="020B0604020202020204" charset="0"/>
              <a:cs typeface="Open Sans" panose="020B0604020202020204" charset="0"/>
            </a:endParaRPr>
          </a:p>
          <a:p>
            <a:pPr marL="0" lvl="0" indent="0" algn="ctr" rtl="0">
              <a:spcBef>
                <a:spcPts val="0"/>
              </a:spcBef>
              <a:spcAft>
                <a:spcPts val="0"/>
              </a:spcAft>
              <a:buNone/>
            </a:pPr>
            <a:r>
              <a:rPr lang="es-CO" sz="1600" b="0" dirty="0">
                <a:latin typeface="Open Sans" panose="020B0604020202020204" charset="0"/>
                <a:ea typeface="Open Sans" panose="020B0604020202020204" charset="0"/>
                <a:cs typeface="Open Sans" panose="020B0604020202020204" charset="0"/>
              </a:rPr>
              <a:t>Está disponible como Aplicación </a:t>
            </a:r>
            <a:r>
              <a:rPr lang="es-CO" sz="1600" b="0" dirty="0" err="1">
                <a:latin typeface="Open Sans" panose="020B0604020202020204" charset="0"/>
                <a:ea typeface="Open Sans" panose="020B0604020202020204" charset="0"/>
                <a:cs typeface="Open Sans" panose="020B0604020202020204" charset="0"/>
              </a:rPr>
              <a:t>standalone</a:t>
            </a:r>
            <a:r>
              <a:rPr lang="es-CO" sz="1600" b="0" dirty="0">
                <a:latin typeface="Open Sans" panose="020B0604020202020204" charset="0"/>
                <a:ea typeface="Open Sans" panose="020B0604020202020204" charset="0"/>
                <a:cs typeface="Open Sans" panose="020B0604020202020204" charset="0"/>
              </a:rPr>
              <a:t> o como Plugin para Eclipse y </a:t>
            </a:r>
            <a:r>
              <a:rPr lang="es-CO" sz="1600" b="0" dirty="0" err="1">
                <a:latin typeface="Open Sans" panose="020B0604020202020204" charset="0"/>
                <a:ea typeface="Open Sans" panose="020B0604020202020204" charset="0"/>
                <a:cs typeface="Open Sans" panose="020B0604020202020204" charset="0"/>
              </a:rPr>
              <a:t>Netbeans</a:t>
            </a:r>
            <a:r>
              <a:rPr lang="es-CO" sz="1600" b="0" dirty="0">
                <a:latin typeface="Open Sans" panose="020B0604020202020204" charset="0"/>
                <a:ea typeface="Open Sans" panose="020B0604020202020204" charset="0"/>
                <a:cs typeface="Open Sans" panose="020B0604020202020204" charset="0"/>
              </a:rPr>
              <a:t>.</a:t>
            </a:r>
            <a:endParaRPr sz="1600" b="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6156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F0557D11-305D-42AB-BF46-D04FEF91DE1E}"/>
              </a:ext>
            </a:extLst>
          </p:cNvPr>
          <p:cNvPicPr/>
          <p:nvPr/>
        </p:nvPicPr>
        <p:blipFill>
          <a:blip r:embed="rId8"/>
          <a:stretch>
            <a:fillRect/>
          </a:stretch>
        </p:blipFill>
        <p:spPr>
          <a:xfrm>
            <a:off x="199184" y="930163"/>
            <a:ext cx="4657725" cy="2838450"/>
          </a:xfrm>
          <a:prstGeom prst="rect">
            <a:avLst/>
          </a:prstGeom>
        </p:spPr>
      </p:pic>
      <p:pic>
        <p:nvPicPr>
          <p:cNvPr id="13" name="Imagen 12">
            <a:extLst>
              <a:ext uri="{FF2B5EF4-FFF2-40B4-BE49-F238E27FC236}">
                <a16:creationId xmlns:a16="http://schemas.microsoft.com/office/drawing/2014/main" id="{3B1EF8C5-705F-40D4-997A-93A8E97953CF}"/>
              </a:ext>
            </a:extLst>
          </p:cNvPr>
          <p:cNvPicPr/>
          <p:nvPr/>
        </p:nvPicPr>
        <p:blipFill>
          <a:blip r:embed="rId9"/>
          <a:stretch>
            <a:fillRect/>
          </a:stretch>
        </p:blipFill>
        <p:spPr>
          <a:xfrm>
            <a:off x="4856909" y="1231779"/>
            <a:ext cx="3657600" cy="3314065"/>
          </a:xfrm>
          <a:prstGeom prst="rect">
            <a:avLst/>
          </a:prstGeom>
        </p:spPr>
      </p:pic>
    </p:spTree>
    <p:extLst>
      <p:ext uri="{BB962C8B-B14F-4D97-AF65-F5344CB8AC3E}">
        <p14:creationId xmlns:p14="http://schemas.microsoft.com/office/powerpoint/2010/main" val="1951400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1" name="Imagen 10">
            <a:extLst>
              <a:ext uri="{FF2B5EF4-FFF2-40B4-BE49-F238E27FC236}">
                <a16:creationId xmlns:a16="http://schemas.microsoft.com/office/drawing/2014/main" id="{F0170004-A047-4EF0-A1EA-14A5346950EE}"/>
              </a:ext>
            </a:extLst>
          </p:cNvPr>
          <p:cNvPicPr/>
          <p:nvPr/>
        </p:nvPicPr>
        <p:blipFill>
          <a:blip r:embed="rId8"/>
          <a:stretch>
            <a:fillRect/>
          </a:stretch>
        </p:blipFill>
        <p:spPr>
          <a:xfrm>
            <a:off x="797697" y="981996"/>
            <a:ext cx="3980211" cy="4019750"/>
          </a:xfrm>
          <a:prstGeom prst="rect">
            <a:avLst/>
          </a:prstGeom>
        </p:spPr>
      </p:pic>
      <p:sp>
        <p:nvSpPr>
          <p:cNvPr id="2" name="CuadroTexto 1">
            <a:extLst>
              <a:ext uri="{FF2B5EF4-FFF2-40B4-BE49-F238E27FC236}">
                <a16:creationId xmlns:a16="http://schemas.microsoft.com/office/drawing/2014/main" id="{900EAA7D-AEDE-4BA2-BE07-B70E271D929D}"/>
              </a:ext>
            </a:extLst>
          </p:cNvPr>
          <p:cNvSpPr txBox="1"/>
          <p:nvPr/>
        </p:nvSpPr>
        <p:spPr>
          <a:xfrm>
            <a:off x="5109882" y="1116106"/>
            <a:ext cx="3039036" cy="3046988"/>
          </a:xfrm>
          <a:prstGeom prst="rect">
            <a:avLst/>
          </a:prstGeom>
          <a:noFill/>
        </p:spPr>
        <p:txBody>
          <a:bodyPr wrap="square" rtlCol="0">
            <a:spAutoFit/>
          </a:bodyPr>
          <a:lstStyle/>
          <a:p>
            <a:pPr lvl="0"/>
            <a:r>
              <a:rPr lang="es-CO" sz="1600" dirty="0">
                <a:solidFill>
                  <a:srgbClr val="FF0000"/>
                </a:solidFill>
                <a:latin typeface="Open Sans" panose="020B0604020202020204" charset="0"/>
                <a:ea typeface="Open Sans" panose="020B0604020202020204" charset="0"/>
                <a:cs typeface="Open Sans" panose="020B0604020202020204" charset="0"/>
              </a:rPr>
              <a:t>1) </a:t>
            </a:r>
            <a:r>
              <a:rPr lang="es-CO" sz="1600" dirty="0">
                <a:latin typeface="Open Sans" panose="020B0604020202020204" charset="0"/>
                <a:ea typeface="Open Sans" panose="020B0604020202020204" charset="0"/>
                <a:cs typeface="Open Sans" panose="020B0604020202020204" charset="0"/>
              </a:rPr>
              <a:t>El driver que vamos a utilizar (seleccionamos el </a:t>
            </a:r>
            <a:r>
              <a:rPr lang="es-CO" sz="1600" dirty="0" err="1">
                <a:latin typeface="Open Sans" panose="020B0604020202020204" charset="0"/>
                <a:ea typeface="Open Sans" panose="020B0604020202020204" charset="0"/>
                <a:cs typeface="Open Sans" panose="020B0604020202020204" charset="0"/>
              </a:rPr>
              <a:t>com.mysql</a:t>
            </a:r>
            <a:r>
              <a:rPr lang="es-CO" sz="1600" dirty="0">
                <a:latin typeface="Open Sans" panose="020B0604020202020204" charset="0"/>
                <a:ea typeface="Open Sans" panose="020B0604020202020204" charset="0"/>
                <a:cs typeface="Open Sans" panose="020B0604020202020204" charset="0"/>
              </a:rPr>
              <a:t>).</a:t>
            </a:r>
          </a:p>
          <a:p>
            <a:pPr lvl="0"/>
            <a:r>
              <a:rPr lang="es-CO" sz="1600" dirty="0">
                <a:solidFill>
                  <a:srgbClr val="FF0000"/>
                </a:solidFill>
                <a:latin typeface="Open Sans" panose="020B0604020202020204" charset="0"/>
                <a:ea typeface="Open Sans" panose="020B0604020202020204" charset="0"/>
                <a:cs typeface="Open Sans" panose="020B0604020202020204" charset="0"/>
              </a:rPr>
              <a:t>2) </a:t>
            </a:r>
            <a:r>
              <a:rPr lang="es-CO" sz="1600" dirty="0">
                <a:latin typeface="Open Sans" panose="020B0604020202020204" charset="0"/>
                <a:ea typeface="Open Sans" panose="020B0604020202020204" charset="0"/>
                <a:cs typeface="Open Sans" panose="020B0604020202020204" charset="0"/>
              </a:rPr>
              <a:t>La URL de la base de datos a utilizar (colocamos el nombre de la base de datos al final).</a:t>
            </a:r>
          </a:p>
          <a:p>
            <a:pPr lvl="0"/>
            <a:r>
              <a:rPr lang="es-CO" sz="1600" dirty="0">
                <a:solidFill>
                  <a:srgbClr val="FF0000"/>
                </a:solidFill>
                <a:latin typeface="Open Sans" panose="020B0604020202020204" charset="0"/>
                <a:ea typeface="Open Sans" panose="020B0604020202020204" charset="0"/>
                <a:cs typeface="Open Sans" panose="020B0604020202020204" charset="0"/>
              </a:rPr>
              <a:t>3) </a:t>
            </a:r>
            <a:r>
              <a:rPr lang="es-CO" sz="1600" dirty="0">
                <a:latin typeface="Open Sans" panose="020B0604020202020204" charset="0"/>
                <a:ea typeface="Open Sans" panose="020B0604020202020204" charset="0"/>
                <a:cs typeface="Open Sans" panose="020B0604020202020204" charset="0"/>
              </a:rPr>
              <a:t>El usuario (por defecto es </a:t>
            </a:r>
            <a:r>
              <a:rPr lang="es-CO" sz="1600" dirty="0" err="1">
                <a:latin typeface="Open Sans" panose="020B0604020202020204" charset="0"/>
                <a:ea typeface="Open Sans" panose="020B0604020202020204" charset="0"/>
                <a:cs typeface="Open Sans" panose="020B0604020202020204" charset="0"/>
              </a:rPr>
              <a:t>root</a:t>
            </a:r>
            <a:r>
              <a:rPr lang="es-CO" sz="1600" dirty="0">
                <a:latin typeface="Open Sans" panose="020B0604020202020204" charset="0"/>
                <a:ea typeface="Open Sans" panose="020B0604020202020204" charset="0"/>
                <a:cs typeface="Open Sans" panose="020B0604020202020204" charset="0"/>
              </a:rPr>
              <a:t>)</a:t>
            </a:r>
          </a:p>
          <a:p>
            <a:pPr lvl="0"/>
            <a:r>
              <a:rPr lang="es-CO" sz="1600" dirty="0">
                <a:solidFill>
                  <a:srgbClr val="FF0000"/>
                </a:solidFill>
                <a:latin typeface="Open Sans" panose="020B0604020202020204" charset="0"/>
                <a:ea typeface="Open Sans" panose="020B0604020202020204" charset="0"/>
                <a:cs typeface="Open Sans" panose="020B0604020202020204" charset="0"/>
              </a:rPr>
              <a:t>4) </a:t>
            </a:r>
            <a:r>
              <a:rPr lang="es-CO" sz="1600" dirty="0">
                <a:latin typeface="Open Sans" panose="020B0604020202020204" charset="0"/>
                <a:ea typeface="Open Sans" panose="020B0604020202020204" charset="0"/>
                <a:cs typeface="Open Sans" panose="020B0604020202020204" charset="0"/>
              </a:rPr>
              <a:t>La contraseña (por defecto es </a:t>
            </a:r>
            <a:r>
              <a:rPr lang="es-CO" sz="1600" dirty="0" err="1">
                <a:latin typeface="Open Sans" panose="020B0604020202020204" charset="0"/>
                <a:ea typeface="Open Sans" panose="020B0604020202020204" charset="0"/>
                <a:cs typeface="Open Sans" panose="020B0604020202020204" charset="0"/>
              </a:rPr>
              <a:t>password</a:t>
            </a:r>
            <a:r>
              <a:rPr lang="es-CO" sz="1600" dirty="0">
                <a:latin typeface="Open Sans" panose="020B0604020202020204" charset="0"/>
                <a:ea typeface="Open Sans" panose="020B0604020202020204" charset="0"/>
                <a:cs typeface="Open Sans" panose="020B0604020202020204" charset="0"/>
              </a:rPr>
              <a:t>)</a:t>
            </a:r>
          </a:p>
          <a:p>
            <a:r>
              <a:rPr lang="es-CO" sz="1600" dirty="0">
                <a:solidFill>
                  <a:srgbClr val="FF0000"/>
                </a:solidFill>
                <a:latin typeface="Open Sans" panose="020B0604020202020204" charset="0"/>
                <a:ea typeface="Open Sans" panose="020B0604020202020204" charset="0"/>
                <a:cs typeface="Open Sans" panose="020B0604020202020204" charset="0"/>
              </a:rPr>
              <a:t>5) </a:t>
            </a:r>
            <a:r>
              <a:rPr lang="es-CO" sz="1600" dirty="0">
                <a:latin typeface="Open Sans" panose="020B0604020202020204" charset="0"/>
                <a:ea typeface="Open Sans" panose="020B0604020202020204" charset="0"/>
                <a:cs typeface="Open Sans" panose="020B0604020202020204" charset="0"/>
              </a:rPr>
              <a:t>El nombre de la conexión.</a:t>
            </a:r>
            <a:endParaRPr lang="es-CO" sz="18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13606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D5DD3F08-FDD4-4EAE-981C-1647EC9C6699}"/>
              </a:ext>
            </a:extLst>
          </p:cNvPr>
          <p:cNvPicPr/>
          <p:nvPr/>
        </p:nvPicPr>
        <p:blipFill>
          <a:blip r:embed="rId8"/>
          <a:stretch>
            <a:fillRect/>
          </a:stretch>
        </p:blipFill>
        <p:spPr>
          <a:xfrm>
            <a:off x="371594" y="930163"/>
            <a:ext cx="4065936" cy="3972086"/>
          </a:xfrm>
          <a:prstGeom prst="rect">
            <a:avLst/>
          </a:prstGeom>
        </p:spPr>
      </p:pic>
      <p:pic>
        <p:nvPicPr>
          <p:cNvPr id="13" name="Imagen 12">
            <a:extLst>
              <a:ext uri="{FF2B5EF4-FFF2-40B4-BE49-F238E27FC236}">
                <a16:creationId xmlns:a16="http://schemas.microsoft.com/office/drawing/2014/main" id="{3A479D3A-86BB-40B6-90B0-CCC76695E0BE}"/>
              </a:ext>
            </a:extLst>
          </p:cNvPr>
          <p:cNvPicPr/>
          <p:nvPr/>
        </p:nvPicPr>
        <p:blipFill rotWithShape="1">
          <a:blip r:embed="rId9"/>
          <a:srcRect l="925" t="1845" r="15383" b="4020"/>
          <a:stretch/>
        </p:blipFill>
        <p:spPr>
          <a:xfrm>
            <a:off x="4437530" y="1466439"/>
            <a:ext cx="4696868" cy="3008911"/>
          </a:xfrm>
          <a:prstGeom prst="rect">
            <a:avLst/>
          </a:prstGeom>
        </p:spPr>
      </p:pic>
    </p:spTree>
    <p:extLst>
      <p:ext uri="{BB962C8B-B14F-4D97-AF65-F5344CB8AC3E}">
        <p14:creationId xmlns:p14="http://schemas.microsoft.com/office/powerpoint/2010/main" val="657335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1" name="Imagen 10">
            <a:extLst>
              <a:ext uri="{FF2B5EF4-FFF2-40B4-BE49-F238E27FC236}">
                <a16:creationId xmlns:a16="http://schemas.microsoft.com/office/drawing/2014/main" id="{EAFCE39D-8537-4766-ABB9-51D624F031E9}"/>
              </a:ext>
            </a:extLst>
          </p:cNvPr>
          <p:cNvPicPr/>
          <p:nvPr/>
        </p:nvPicPr>
        <p:blipFill rotWithShape="1">
          <a:blip r:embed="rId8"/>
          <a:srcRect r="72469" b="48149"/>
          <a:stretch/>
        </p:blipFill>
        <p:spPr bwMode="auto">
          <a:xfrm>
            <a:off x="310362" y="934581"/>
            <a:ext cx="3811722" cy="4119562"/>
          </a:xfrm>
          <a:prstGeom prst="rect">
            <a:avLst/>
          </a:prstGeom>
          <a:ln>
            <a:noFill/>
          </a:ln>
          <a:extLst>
            <a:ext uri="{53640926-AAD7-44D8-BBD7-CCE9431645EC}">
              <a14:shadowObscured xmlns:a14="http://schemas.microsoft.com/office/drawing/2010/main"/>
            </a:ext>
          </a:extLst>
        </p:spPr>
      </p:pic>
      <p:pic>
        <p:nvPicPr>
          <p:cNvPr id="14" name="Imagen 13">
            <a:extLst>
              <a:ext uri="{FF2B5EF4-FFF2-40B4-BE49-F238E27FC236}">
                <a16:creationId xmlns:a16="http://schemas.microsoft.com/office/drawing/2014/main" id="{B7944BEA-CD66-4DA3-9AFB-5AEFF14C7023}"/>
              </a:ext>
            </a:extLst>
          </p:cNvPr>
          <p:cNvPicPr/>
          <p:nvPr/>
        </p:nvPicPr>
        <p:blipFill>
          <a:blip r:embed="rId9"/>
          <a:stretch>
            <a:fillRect/>
          </a:stretch>
        </p:blipFill>
        <p:spPr>
          <a:xfrm>
            <a:off x="4217092" y="1281020"/>
            <a:ext cx="4196396" cy="3426684"/>
          </a:xfrm>
          <a:prstGeom prst="rect">
            <a:avLst/>
          </a:prstGeom>
        </p:spPr>
      </p:pic>
    </p:spTree>
    <p:extLst>
      <p:ext uri="{BB962C8B-B14F-4D97-AF65-F5344CB8AC3E}">
        <p14:creationId xmlns:p14="http://schemas.microsoft.com/office/powerpoint/2010/main" val="816024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4158115E-2EDB-4EEA-9D5F-6FF6C965778F}"/>
              </a:ext>
            </a:extLst>
          </p:cNvPr>
          <p:cNvPicPr/>
          <p:nvPr/>
        </p:nvPicPr>
        <p:blipFill rotWithShape="1">
          <a:blip r:embed="rId3"/>
          <a:srcRect l="2451"/>
          <a:stretch/>
        </p:blipFill>
        <p:spPr>
          <a:xfrm>
            <a:off x="4571999" y="923139"/>
            <a:ext cx="4210535" cy="3686178"/>
          </a:xfrm>
          <a:prstGeom prst="rect">
            <a:avLst/>
          </a:prstGeom>
        </p:spPr>
      </p:pic>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4">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5"/>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5"/>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5"/>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5"/>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6EEA3D92-DCB3-4470-BA8D-5AB801AA3EBA}"/>
              </a:ext>
            </a:extLst>
          </p:cNvPr>
          <p:cNvPicPr/>
          <p:nvPr/>
        </p:nvPicPr>
        <p:blipFill>
          <a:blip r:embed="rId9"/>
          <a:stretch>
            <a:fillRect/>
          </a:stretch>
        </p:blipFill>
        <p:spPr>
          <a:xfrm>
            <a:off x="317805" y="989168"/>
            <a:ext cx="3655801" cy="2633999"/>
          </a:xfrm>
          <a:prstGeom prst="rect">
            <a:avLst/>
          </a:prstGeom>
        </p:spPr>
      </p:pic>
      <p:sp>
        <p:nvSpPr>
          <p:cNvPr id="15" name="CuadroTexto 14">
            <a:extLst>
              <a:ext uri="{FF2B5EF4-FFF2-40B4-BE49-F238E27FC236}">
                <a16:creationId xmlns:a16="http://schemas.microsoft.com/office/drawing/2014/main" id="{2E2C0141-C3B3-4CCF-8B61-06C9ECA9297A}"/>
              </a:ext>
            </a:extLst>
          </p:cNvPr>
          <p:cNvSpPr txBox="1"/>
          <p:nvPr/>
        </p:nvSpPr>
        <p:spPr>
          <a:xfrm>
            <a:off x="361466" y="3809926"/>
            <a:ext cx="3039036" cy="830997"/>
          </a:xfrm>
          <a:prstGeom prst="rect">
            <a:avLst/>
          </a:prstGeom>
          <a:noFill/>
        </p:spPr>
        <p:txBody>
          <a:bodyPr wrap="square" rtlCol="0">
            <a:spAutoFit/>
          </a:bodyPr>
          <a:lstStyle/>
          <a:p>
            <a:pPr lvl="0"/>
            <a:r>
              <a:rPr lang="es-CO" sz="1600" dirty="0">
                <a:solidFill>
                  <a:srgbClr val="FF0000"/>
                </a:solidFill>
                <a:latin typeface="Open Sans" panose="020B0604020202020204" charset="0"/>
                <a:ea typeface="Open Sans" panose="020B0604020202020204" charset="0"/>
                <a:cs typeface="Open Sans" panose="020B0604020202020204" charset="0"/>
              </a:rPr>
              <a:t>1) </a:t>
            </a:r>
            <a:r>
              <a:rPr lang="es-CO" sz="1600" dirty="0">
                <a:latin typeface="Open Sans" panose="020B0604020202020204" charset="0"/>
                <a:ea typeface="Open Sans" panose="020B0604020202020204" charset="0"/>
                <a:cs typeface="Open Sans" panose="020B0604020202020204" charset="0"/>
              </a:rPr>
              <a:t>La conexión que creamos</a:t>
            </a:r>
          </a:p>
          <a:p>
            <a:pPr lvl="0"/>
            <a:r>
              <a:rPr lang="es-CO" sz="1600" dirty="0">
                <a:solidFill>
                  <a:srgbClr val="FF0000"/>
                </a:solidFill>
                <a:latin typeface="Open Sans" panose="020B0604020202020204" charset="0"/>
                <a:ea typeface="Open Sans" panose="020B0604020202020204" charset="0"/>
                <a:cs typeface="Open Sans" panose="020B0604020202020204" charset="0"/>
              </a:rPr>
              <a:t>2) </a:t>
            </a:r>
            <a:r>
              <a:rPr lang="es-CO" sz="1600" dirty="0">
                <a:latin typeface="Open Sans" panose="020B0604020202020204" charset="0"/>
                <a:ea typeface="Open Sans" panose="020B0604020202020204" charset="0"/>
                <a:cs typeface="Open Sans" panose="020B0604020202020204" charset="0"/>
              </a:rPr>
              <a:t>La MySQL </a:t>
            </a:r>
            <a:r>
              <a:rPr lang="es-CO" sz="1600" dirty="0" err="1">
                <a:latin typeface="Open Sans" panose="020B0604020202020204" charset="0"/>
                <a:ea typeface="Open Sans" panose="020B0604020202020204" charset="0"/>
                <a:cs typeface="Open Sans" panose="020B0604020202020204" charset="0"/>
              </a:rPr>
              <a:t>Query</a:t>
            </a:r>
            <a:r>
              <a:rPr lang="es-CO" sz="1600" dirty="0">
                <a:latin typeface="Open Sans" panose="020B0604020202020204" charset="0"/>
                <a:ea typeface="Open Sans" panose="020B0604020202020204" charset="0"/>
                <a:cs typeface="Open Sans" panose="020B0604020202020204" charset="0"/>
              </a:rPr>
              <a:t> para realizar el reporte</a:t>
            </a:r>
          </a:p>
        </p:txBody>
      </p:sp>
    </p:spTree>
    <p:extLst>
      <p:ext uri="{BB962C8B-B14F-4D97-AF65-F5344CB8AC3E}">
        <p14:creationId xmlns:p14="http://schemas.microsoft.com/office/powerpoint/2010/main" val="1834981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1" name="Imagen 10">
            <a:extLst>
              <a:ext uri="{FF2B5EF4-FFF2-40B4-BE49-F238E27FC236}">
                <a16:creationId xmlns:a16="http://schemas.microsoft.com/office/drawing/2014/main" id="{7059AF46-A3E9-4120-8A20-464E7ED77758}"/>
              </a:ext>
            </a:extLst>
          </p:cNvPr>
          <p:cNvPicPr/>
          <p:nvPr/>
        </p:nvPicPr>
        <p:blipFill rotWithShape="1">
          <a:blip r:embed="rId8"/>
          <a:srcRect l="534"/>
          <a:stretch/>
        </p:blipFill>
        <p:spPr>
          <a:xfrm>
            <a:off x="182254" y="930163"/>
            <a:ext cx="3895688" cy="3056890"/>
          </a:xfrm>
          <a:prstGeom prst="rect">
            <a:avLst/>
          </a:prstGeom>
        </p:spPr>
      </p:pic>
      <p:pic>
        <p:nvPicPr>
          <p:cNvPr id="14" name="Imagen 13">
            <a:extLst>
              <a:ext uri="{FF2B5EF4-FFF2-40B4-BE49-F238E27FC236}">
                <a16:creationId xmlns:a16="http://schemas.microsoft.com/office/drawing/2014/main" id="{65F5F4B5-82EF-4BFA-B7F7-344269C62652}"/>
              </a:ext>
            </a:extLst>
          </p:cNvPr>
          <p:cNvPicPr/>
          <p:nvPr/>
        </p:nvPicPr>
        <p:blipFill>
          <a:blip r:embed="rId9"/>
          <a:stretch>
            <a:fillRect/>
          </a:stretch>
        </p:blipFill>
        <p:spPr>
          <a:xfrm>
            <a:off x="4169171" y="1096402"/>
            <a:ext cx="4271794" cy="3056890"/>
          </a:xfrm>
          <a:prstGeom prst="rect">
            <a:avLst/>
          </a:prstGeom>
        </p:spPr>
      </p:pic>
    </p:spTree>
    <p:extLst>
      <p:ext uri="{BB962C8B-B14F-4D97-AF65-F5344CB8AC3E}">
        <p14:creationId xmlns:p14="http://schemas.microsoft.com/office/powerpoint/2010/main" val="3487207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Uso de Jasper Studio</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F171BB86-5445-4F9A-825C-2061B6D954A6}"/>
              </a:ext>
            </a:extLst>
          </p:cNvPr>
          <p:cNvPicPr/>
          <p:nvPr/>
        </p:nvPicPr>
        <p:blipFill>
          <a:blip r:embed="rId8"/>
          <a:stretch>
            <a:fillRect/>
          </a:stretch>
        </p:blipFill>
        <p:spPr>
          <a:xfrm>
            <a:off x="58158" y="930164"/>
            <a:ext cx="4850018" cy="2115596"/>
          </a:xfrm>
          <a:prstGeom prst="rect">
            <a:avLst/>
          </a:prstGeom>
        </p:spPr>
      </p:pic>
      <p:pic>
        <p:nvPicPr>
          <p:cNvPr id="16" name="Imagen 15">
            <a:extLst>
              <a:ext uri="{FF2B5EF4-FFF2-40B4-BE49-F238E27FC236}">
                <a16:creationId xmlns:a16="http://schemas.microsoft.com/office/drawing/2014/main" id="{1EA4F319-709B-4ED5-AAA4-C916D660AFA6}"/>
              </a:ext>
            </a:extLst>
          </p:cNvPr>
          <p:cNvPicPr/>
          <p:nvPr/>
        </p:nvPicPr>
        <p:blipFill>
          <a:blip r:embed="rId9"/>
          <a:stretch>
            <a:fillRect/>
          </a:stretch>
        </p:blipFill>
        <p:spPr>
          <a:xfrm>
            <a:off x="3269652" y="3139477"/>
            <a:ext cx="5612130" cy="1769110"/>
          </a:xfrm>
          <a:prstGeom prst="rect">
            <a:avLst/>
          </a:prstGeom>
        </p:spPr>
      </p:pic>
    </p:spTree>
    <p:extLst>
      <p:ext uri="{BB962C8B-B14F-4D97-AF65-F5344CB8AC3E}">
        <p14:creationId xmlns:p14="http://schemas.microsoft.com/office/powerpoint/2010/main" val="360876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Visión</a:t>
            </a:r>
          </a:p>
        </p:txBody>
      </p:sp>
      <p:pic>
        <p:nvPicPr>
          <p:cNvPr id="2" name="Imagen 1">
            <a:extLst>
              <a:ext uri="{FF2B5EF4-FFF2-40B4-BE49-F238E27FC236}">
                <a16:creationId xmlns:a16="http://schemas.microsoft.com/office/drawing/2014/main" id="{4C7C28C3-038D-4F14-88EC-008F5E868676}"/>
              </a:ext>
            </a:extLst>
          </p:cNvPr>
          <p:cNvPicPr>
            <a:picLocks noChangeAspect="1"/>
          </p:cNvPicPr>
          <p:nvPr/>
        </p:nvPicPr>
        <p:blipFill>
          <a:blip r:embed="rId3"/>
          <a:stretch>
            <a:fillRect/>
          </a:stretch>
        </p:blipFill>
        <p:spPr>
          <a:xfrm>
            <a:off x="635622" y="311257"/>
            <a:ext cx="987638" cy="981541"/>
          </a:xfrm>
          <a:prstGeom prst="rect">
            <a:avLst/>
          </a:prstGeom>
        </p:spPr>
      </p:pic>
      <p:sp>
        <p:nvSpPr>
          <p:cNvPr id="16" name="Google Shape;492;p33">
            <a:extLst>
              <a:ext uri="{FF2B5EF4-FFF2-40B4-BE49-F238E27FC236}">
                <a16:creationId xmlns:a16="http://schemas.microsoft.com/office/drawing/2014/main" id="{C397083E-0B36-4F45-8B7E-D4CDC040DB11}"/>
              </a:ext>
            </a:extLst>
          </p:cNvPr>
          <p:cNvSpPr txBox="1">
            <a:spLocks noGrp="1"/>
          </p:cNvSpPr>
          <p:nvPr>
            <p:ph type="subTitle" idx="1"/>
          </p:nvPr>
        </p:nvSpPr>
        <p:spPr>
          <a:xfrm>
            <a:off x="931683" y="1174015"/>
            <a:ext cx="4117395" cy="279065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MX" dirty="0"/>
              <a:t>Para el 2030, Bona </a:t>
            </a:r>
            <a:r>
              <a:rPr lang="es-CO" dirty="0" err="1"/>
              <a:t>Health</a:t>
            </a:r>
            <a:r>
              <a:rPr lang="es-MX" dirty="0"/>
              <a:t> EPS espera ser una EPS que tenga una cobertura del 80% en los municipios y ciudades del país con el fin de acercar a más a los pueblos y a sus habitantes servicios de salud de calidad, sea medio del régimen contributivo o subsidiado. </a:t>
            </a:r>
            <a:endParaRPr lang="en-US" dirty="0"/>
          </a:p>
        </p:txBody>
      </p:sp>
      <p:pic>
        <p:nvPicPr>
          <p:cNvPr id="5" name="Imagen 4">
            <a:extLst>
              <a:ext uri="{FF2B5EF4-FFF2-40B4-BE49-F238E27FC236}">
                <a16:creationId xmlns:a16="http://schemas.microsoft.com/office/drawing/2014/main" id="{C4BFAC16-E8FB-4B67-AC27-CFB1FA9CBD2C}"/>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5469379" y="212034"/>
            <a:ext cx="3502684" cy="4303784"/>
          </a:xfrm>
          <a:prstGeom prst="rect">
            <a:avLst/>
          </a:prstGeom>
        </p:spPr>
      </p:pic>
      <p:sp>
        <p:nvSpPr>
          <p:cNvPr id="17" name="Google Shape;552;p38">
            <a:extLst>
              <a:ext uri="{FF2B5EF4-FFF2-40B4-BE49-F238E27FC236}">
                <a16:creationId xmlns:a16="http://schemas.microsoft.com/office/drawing/2014/main" id="{CA96B2B5-ED9C-46B2-A02A-3E8001DF4628}"/>
              </a:ext>
            </a:extLst>
          </p:cNvPr>
          <p:cNvSpPr txBox="1"/>
          <p:nvPr/>
        </p:nvSpPr>
        <p:spPr>
          <a:xfrm flipH="1">
            <a:off x="5469379" y="3662489"/>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accent4"/>
                </a:solidFill>
                <a:latin typeface="Josefin Sans"/>
                <a:ea typeface="Josefin Sans"/>
                <a:cs typeface="Josefin Sans"/>
                <a:sym typeface="Josefin Sans"/>
              </a:rPr>
              <a:t>80%</a:t>
            </a:r>
            <a:endParaRPr sz="4800" b="1" dirty="0">
              <a:solidFill>
                <a:schemeClr val="accent4"/>
              </a:solidFill>
              <a:latin typeface="Josefin Sans"/>
              <a:ea typeface="Josefin Sans"/>
              <a:cs typeface="Josefin Sans"/>
              <a:sym typeface="Josefin Sans"/>
            </a:endParaRPr>
          </a:p>
        </p:txBody>
      </p:sp>
      <p:pic>
        <p:nvPicPr>
          <p:cNvPr id="18" name="Imagen 17">
            <a:extLst>
              <a:ext uri="{FF2B5EF4-FFF2-40B4-BE49-F238E27FC236}">
                <a16:creationId xmlns:a16="http://schemas.microsoft.com/office/drawing/2014/main" id="{840F8F38-6F78-45AA-9A5C-926345284B2F}"/>
              </a:ext>
            </a:extLst>
          </p:cNvPr>
          <p:cNvPicPr>
            <a:picLocks noChangeAspect="1"/>
          </p:cNvPicPr>
          <p:nvPr/>
        </p:nvPicPr>
        <p:blipFill rotWithShape="1">
          <a:blip r:embed="rId6"/>
          <a:srcRect t="26943"/>
          <a:stretch/>
        </p:blipFill>
        <p:spPr>
          <a:xfrm>
            <a:off x="5446643" y="1371599"/>
            <a:ext cx="3525420" cy="3164627"/>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2866070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Reporte Nº1</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1" name="Imagen 10">
            <a:extLst>
              <a:ext uri="{FF2B5EF4-FFF2-40B4-BE49-F238E27FC236}">
                <a16:creationId xmlns:a16="http://schemas.microsoft.com/office/drawing/2014/main" id="{435B6774-B9B8-46D5-A727-31CF22DAE2D9}"/>
              </a:ext>
            </a:extLst>
          </p:cNvPr>
          <p:cNvPicPr/>
          <p:nvPr/>
        </p:nvPicPr>
        <p:blipFill>
          <a:blip r:embed="rId8"/>
          <a:stretch>
            <a:fillRect/>
          </a:stretch>
        </p:blipFill>
        <p:spPr>
          <a:xfrm>
            <a:off x="1099565" y="930163"/>
            <a:ext cx="6590692" cy="4212256"/>
          </a:xfrm>
          <a:prstGeom prst="rect">
            <a:avLst/>
          </a:prstGeom>
        </p:spPr>
      </p:pic>
    </p:spTree>
    <p:extLst>
      <p:ext uri="{BB962C8B-B14F-4D97-AF65-F5344CB8AC3E}">
        <p14:creationId xmlns:p14="http://schemas.microsoft.com/office/powerpoint/2010/main" val="4144252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Reporte Nº2</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61C3A621-0C60-43B1-8DC1-7A720A484A60}"/>
              </a:ext>
            </a:extLst>
          </p:cNvPr>
          <p:cNvPicPr/>
          <p:nvPr/>
        </p:nvPicPr>
        <p:blipFill rotWithShape="1">
          <a:blip r:embed="rId8"/>
          <a:srcRect b="58763"/>
          <a:stretch/>
        </p:blipFill>
        <p:spPr>
          <a:xfrm>
            <a:off x="514346" y="1419384"/>
            <a:ext cx="2854144" cy="1746441"/>
          </a:xfrm>
          <a:prstGeom prst="rect">
            <a:avLst/>
          </a:prstGeom>
        </p:spPr>
      </p:pic>
      <p:pic>
        <p:nvPicPr>
          <p:cNvPr id="13" name="Imagen 12">
            <a:extLst>
              <a:ext uri="{FF2B5EF4-FFF2-40B4-BE49-F238E27FC236}">
                <a16:creationId xmlns:a16="http://schemas.microsoft.com/office/drawing/2014/main" id="{065E40E6-C9F5-41F6-A82D-373AEDA858D0}"/>
              </a:ext>
            </a:extLst>
          </p:cNvPr>
          <p:cNvPicPr/>
          <p:nvPr/>
        </p:nvPicPr>
        <p:blipFill rotWithShape="1">
          <a:blip r:embed="rId8"/>
          <a:srcRect t="41982"/>
          <a:stretch/>
        </p:blipFill>
        <p:spPr>
          <a:xfrm>
            <a:off x="4046589" y="1163170"/>
            <a:ext cx="4451829" cy="3743609"/>
          </a:xfrm>
          <a:prstGeom prst="rect">
            <a:avLst/>
          </a:prstGeom>
        </p:spPr>
      </p:pic>
    </p:spTree>
    <p:extLst>
      <p:ext uri="{BB962C8B-B14F-4D97-AF65-F5344CB8AC3E}">
        <p14:creationId xmlns:p14="http://schemas.microsoft.com/office/powerpoint/2010/main" val="2655793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15C12D-5551-4932-9E04-8D111E6397DD}"/>
              </a:ext>
            </a:extLst>
          </p:cNvPr>
          <p:cNvSpPr>
            <a:spLocks noGrp="1"/>
          </p:cNvSpPr>
          <p:nvPr>
            <p:ph type="title"/>
          </p:nvPr>
        </p:nvSpPr>
        <p:spPr>
          <a:xfrm>
            <a:off x="1446983" y="357463"/>
            <a:ext cx="6250033" cy="572700"/>
          </a:xfrm>
        </p:spPr>
        <p:txBody>
          <a:bodyPr/>
          <a:lstStyle/>
          <a:p>
            <a:r>
              <a:rPr lang="es-ES" dirty="0"/>
              <a:t>Reporte Nº3</a:t>
            </a:r>
            <a:endParaRPr lang="es-CO" dirty="0"/>
          </a:p>
        </p:txBody>
      </p:sp>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63C11849-998D-4EC7-BCC0-41A9C848784A}"/>
                  </a:ext>
                </a:extLst>
              </p14:cNvPr>
              <p14:cNvContentPartPr/>
              <p14:nvPr/>
            </p14:nvContentPartPr>
            <p14:xfrm>
              <a:off x="9190205" y="2888812"/>
              <a:ext cx="360" cy="360"/>
            </p14:xfrm>
          </p:contentPart>
        </mc:Choice>
        <mc:Fallback>
          <p:pic>
            <p:nvPicPr>
              <p:cNvPr id="7" name="Entrada de lápiz 6">
                <a:extLst>
                  <a:ext uri="{FF2B5EF4-FFF2-40B4-BE49-F238E27FC236}">
                    <a16:creationId xmlns:a16="http://schemas.microsoft.com/office/drawing/2014/main" id="{63C11849-998D-4EC7-BCC0-41A9C848784A}"/>
                  </a:ext>
                </a:extLst>
              </p:cNvPr>
              <p:cNvPicPr/>
              <p:nvPr/>
            </p:nvPicPr>
            <p:blipFill>
              <a:blip r:embed="rId4"/>
              <a:stretch>
                <a:fillRect/>
              </a:stretch>
            </p:blipFill>
            <p:spPr>
              <a:xfrm>
                <a:off x="9185885" y="288449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0604CC4C-AA6F-46B9-9E3F-B55FDD6F9F18}"/>
                  </a:ext>
                </a:extLst>
              </p14:cNvPr>
              <p14:cNvContentPartPr/>
              <p14:nvPr/>
            </p14:nvContentPartPr>
            <p14:xfrm>
              <a:off x="1099565" y="2418292"/>
              <a:ext cx="360" cy="360"/>
            </p14:xfrm>
          </p:contentPart>
        </mc:Choice>
        <mc:Fallback>
          <p:pic>
            <p:nvPicPr>
              <p:cNvPr id="8" name="Entrada de lápiz 7">
                <a:extLst>
                  <a:ext uri="{FF2B5EF4-FFF2-40B4-BE49-F238E27FC236}">
                    <a16:creationId xmlns:a16="http://schemas.microsoft.com/office/drawing/2014/main" id="{0604CC4C-AA6F-46B9-9E3F-B55FDD6F9F18}"/>
                  </a:ext>
                </a:extLst>
              </p:cNvPr>
              <p:cNvPicPr/>
              <p:nvPr/>
            </p:nvPicPr>
            <p:blipFill>
              <a:blip r:embed="rId4"/>
              <a:stretch>
                <a:fillRect/>
              </a:stretch>
            </p:blipFill>
            <p:spPr>
              <a:xfrm>
                <a:off x="1095245" y="241397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Entrada de lápiz 8">
                <a:extLst>
                  <a:ext uri="{FF2B5EF4-FFF2-40B4-BE49-F238E27FC236}">
                    <a16:creationId xmlns:a16="http://schemas.microsoft.com/office/drawing/2014/main" id="{B5469CF2-3E0B-4E93-A031-466114BD20DA}"/>
                  </a:ext>
                </a:extLst>
              </p14:cNvPr>
              <p14:cNvContentPartPr/>
              <p14:nvPr/>
            </p14:nvContentPartPr>
            <p14:xfrm>
              <a:off x="1192445" y="2404972"/>
              <a:ext cx="360" cy="360"/>
            </p14:xfrm>
          </p:contentPart>
        </mc:Choice>
        <mc:Fallback>
          <p:pic>
            <p:nvPicPr>
              <p:cNvPr id="9" name="Entrada de lápiz 8">
                <a:extLst>
                  <a:ext uri="{FF2B5EF4-FFF2-40B4-BE49-F238E27FC236}">
                    <a16:creationId xmlns:a16="http://schemas.microsoft.com/office/drawing/2014/main" id="{B5469CF2-3E0B-4E93-A031-466114BD20DA}"/>
                  </a:ext>
                </a:extLst>
              </p:cNvPr>
              <p:cNvPicPr/>
              <p:nvPr/>
            </p:nvPicPr>
            <p:blipFill>
              <a:blip r:embed="rId4"/>
              <a:stretch>
                <a:fillRect/>
              </a:stretch>
            </p:blipFill>
            <p:spPr>
              <a:xfrm>
                <a:off x="1188125" y="2400652"/>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E71DF660-D43D-4385-8848-F24E51FFAF3E}"/>
                  </a:ext>
                </a:extLst>
              </p14:cNvPr>
              <p14:cNvContentPartPr/>
              <p14:nvPr/>
            </p14:nvContentPartPr>
            <p14:xfrm>
              <a:off x="1338245" y="2239372"/>
              <a:ext cx="360" cy="360"/>
            </p14:xfrm>
          </p:contentPart>
        </mc:Choice>
        <mc:Fallback>
          <p:pic>
            <p:nvPicPr>
              <p:cNvPr id="10" name="Entrada de lápiz 9">
                <a:extLst>
                  <a:ext uri="{FF2B5EF4-FFF2-40B4-BE49-F238E27FC236}">
                    <a16:creationId xmlns:a16="http://schemas.microsoft.com/office/drawing/2014/main" id="{E71DF660-D43D-4385-8848-F24E51FFAF3E}"/>
                  </a:ext>
                </a:extLst>
              </p:cNvPr>
              <p:cNvPicPr/>
              <p:nvPr/>
            </p:nvPicPr>
            <p:blipFill>
              <a:blip r:embed="rId4"/>
              <a:stretch>
                <a:fillRect/>
              </a:stretch>
            </p:blipFill>
            <p:spPr>
              <a:xfrm>
                <a:off x="1333925" y="2235052"/>
                <a:ext cx="9000" cy="9000"/>
              </a:xfrm>
              <a:prstGeom prst="rect">
                <a:avLst/>
              </a:prstGeom>
            </p:spPr>
          </p:pic>
        </mc:Fallback>
      </mc:AlternateContent>
      <p:pic>
        <p:nvPicPr>
          <p:cNvPr id="12" name="Imagen 11">
            <a:extLst>
              <a:ext uri="{FF2B5EF4-FFF2-40B4-BE49-F238E27FC236}">
                <a16:creationId xmlns:a16="http://schemas.microsoft.com/office/drawing/2014/main" id="{E8D3E781-838C-4F94-9C68-A77D35C3D738}"/>
              </a:ext>
            </a:extLst>
          </p:cNvPr>
          <p:cNvPicPr/>
          <p:nvPr/>
        </p:nvPicPr>
        <p:blipFill>
          <a:blip r:embed="rId8"/>
          <a:stretch>
            <a:fillRect/>
          </a:stretch>
        </p:blipFill>
        <p:spPr>
          <a:xfrm>
            <a:off x="1765934" y="962539"/>
            <a:ext cx="5612130" cy="3852545"/>
          </a:xfrm>
          <a:prstGeom prst="rect">
            <a:avLst/>
          </a:prstGeom>
        </p:spPr>
      </p:pic>
    </p:spTree>
    <p:extLst>
      <p:ext uri="{BB962C8B-B14F-4D97-AF65-F5344CB8AC3E}">
        <p14:creationId xmlns:p14="http://schemas.microsoft.com/office/powerpoint/2010/main" val="3539756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2C80E-4DFE-48B7-BA9B-15B936B1DD2D}"/>
              </a:ext>
            </a:extLst>
          </p:cNvPr>
          <p:cNvSpPr>
            <a:spLocks noGrp="1"/>
          </p:cNvSpPr>
          <p:nvPr>
            <p:ph type="title"/>
          </p:nvPr>
        </p:nvSpPr>
        <p:spPr>
          <a:xfrm>
            <a:off x="908636" y="1749450"/>
            <a:ext cx="7326728" cy="822300"/>
          </a:xfrm>
        </p:spPr>
        <p:txBody>
          <a:bodyPr/>
          <a:lstStyle/>
          <a:p>
            <a:r>
              <a:rPr lang="es-CO" dirty="0"/>
              <a:t>Gracias por la atención prestada</a:t>
            </a:r>
          </a:p>
        </p:txBody>
      </p:sp>
      <p:sp>
        <p:nvSpPr>
          <p:cNvPr id="3" name="Subtítulo 2">
            <a:extLst>
              <a:ext uri="{FF2B5EF4-FFF2-40B4-BE49-F238E27FC236}">
                <a16:creationId xmlns:a16="http://schemas.microsoft.com/office/drawing/2014/main" id="{156883DB-7E52-4AEF-9301-759EB556F6E3}"/>
              </a:ext>
            </a:extLst>
          </p:cNvPr>
          <p:cNvSpPr>
            <a:spLocks noGrp="1"/>
          </p:cNvSpPr>
          <p:nvPr>
            <p:ph type="subTitle" idx="1"/>
          </p:nvPr>
        </p:nvSpPr>
        <p:spPr>
          <a:xfrm>
            <a:off x="2142000" y="3088430"/>
            <a:ext cx="4860000" cy="491700"/>
          </a:xfrm>
        </p:spPr>
        <p:txBody>
          <a:bodyPr/>
          <a:lstStyle/>
          <a:p>
            <a:r>
              <a:rPr lang="es-CO" dirty="0"/>
              <a:t>¿Tienen alguna pregunta?</a:t>
            </a:r>
          </a:p>
        </p:txBody>
      </p:sp>
    </p:spTree>
    <p:extLst>
      <p:ext uri="{BB962C8B-B14F-4D97-AF65-F5344CB8AC3E}">
        <p14:creationId xmlns:p14="http://schemas.microsoft.com/office/powerpoint/2010/main" val="101712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260125" y="1198723"/>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KPIs</a:t>
            </a:r>
            <a:endParaRPr dirty="0"/>
          </a:p>
        </p:txBody>
      </p:sp>
      <p:sp>
        <p:nvSpPr>
          <p:cNvPr id="617" name="Google Shape;617;p44"/>
          <p:cNvSpPr txBox="1"/>
          <p:nvPr/>
        </p:nvSpPr>
        <p:spPr>
          <a:xfrm flipH="1">
            <a:off x="5535761" y="1390286"/>
            <a:ext cx="3068239"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sz="2000" b="1" dirty="0">
                <a:solidFill>
                  <a:schemeClr val="dk1"/>
                </a:solidFill>
                <a:latin typeface="Josefin Sans"/>
                <a:ea typeface="Josefin Sans"/>
                <a:cs typeface="Josefin Sans"/>
                <a:sym typeface="Josefin Sans"/>
              </a:rPr>
              <a:t>	Tasa de atención médica</a:t>
            </a:r>
            <a:endParaRPr sz="2000" b="1" dirty="0">
              <a:solidFill>
                <a:schemeClr val="dk1"/>
              </a:solidFill>
              <a:latin typeface="Josefin Sans"/>
              <a:ea typeface="Josefin Sans"/>
              <a:cs typeface="Josefin Sans"/>
              <a:sym typeface="Josefin Sans"/>
            </a:endParaRPr>
          </a:p>
        </p:txBody>
      </p:sp>
      <p:sp>
        <p:nvSpPr>
          <p:cNvPr id="621" name="Google Shape;621;p44"/>
          <p:cNvSpPr txBox="1"/>
          <p:nvPr/>
        </p:nvSpPr>
        <p:spPr>
          <a:xfrm>
            <a:off x="230189" y="1324719"/>
            <a:ext cx="3512018" cy="3570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000" b="1" dirty="0">
                <a:solidFill>
                  <a:schemeClr val="dk1"/>
                </a:solidFill>
                <a:latin typeface="Josefin Sans"/>
                <a:ea typeface="Josefin Sans"/>
                <a:cs typeface="Josefin Sans"/>
                <a:sym typeface="Josefin Sans"/>
              </a:rPr>
              <a:t>Tasa de defunciones por VIH, cáncer de mama y cáncer de pulmón</a:t>
            </a:r>
            <a:endParaRPr sz="2000" b="1" dirty="0">
              <a:solidFill>
                <a:schemeClr val="dk1"/>
              </a:solidFill>
              <a:latin typeface="Josefin Sans"/>
              <a:ea typeface="Josefin Sans"/>
              <a:cs typeface="Josefin Sans"/>
              <a:sym typeface="Josefin Sans"/>
            </a:endParaRPr>
          </a:p>
        </p:txBody>
      </p:sp>
      <p:sp>
        <p:nvSpPr>
          <p:cNvPr id="623" name="Google Shape;623;p44"/>
          <p:cNvSpPr txBox="1"/>
          <p:nvPr/>
        </p:nvSpPr>
        <p:spPr>
          <a:xfrm>
            <a:off x="1969987" y="4456898"/>
            <a:ext cx="5483567"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2000" b="1" dirty="0">
                <a:solidFill>
                  <a:schemeClr val="dk1"/>
                </a:solidFill>
                <a:latin typeface="Josefin Sans"/>
                <a:ea typeface="Josefin Sans"/>
                <a:cs typeface="Josefin Sans"/>
                <a:sym typeface="Josefin Sans"/>
              </a:rPr>
              <a:t>Defunciones por municipio</a:t>
            </a:r>
            <a:endParaRPr lang="es-CO" sz="2000" b="1" dirty="0">
              <a:solidFill>
                <a:schemeClr val="dk1"/>
              </a:solidFill>
              <a:latin typeface="Josefin Sans"/>
              <a:ea typeface="Josefin Sans"/>
              <a:cs typeface="Josefin Sans"/>
              <a:sym typeface="Josefin Sans"/>
            </a:endParaRPr>
          </a:p>
        </p:txBody>
      </p:sp>
      <p:sp>
        <p:nvSpPr>
          <p:cNvPr id="629" name="Google Shape;629;p44"/>
          <p:cNvSpPr/>
          <p:nvPr/>
        </p:nvSpPr>
        <p:spPr>
          <a:xfrm>
            <a:off x="3933450" y="1860873"/>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166237" y="1198723"/>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217412" y="1198723"/>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4211212" y="3458911"/>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44"/>
          <p:cNvGrpSpPr/>
          <p:nvPr/>
        </p:nvGrpSpPr>
        <p:grpSpPr>
          <a:xfrm>
            <a:off x="5463760" y="1446569"/>
            <a:ext cx="513261" cy="510503"/>
            <a:chOff x="-27351575" y="3175300"/>
            <a:chExt cx="297750" cy="296150"/>
          </a:xfrm>
        </p:grpSpPr>
        <p:sp>
          <p:nvSpPr>
            <p:cNvPr id="652" name="Google Shape;652;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386;p73">
            <a:extLst>
              <a:ext uri="{FF2B5EF4-FFF2-40B4-BE49-F238E27FC236}">
                <a16:creationId xmlns:a16="http://schemas.microsoft.com/office/drawing/2014/main" id="{A04BF46B-259C-4562-957D-D528889B55D5}"/>
              </a:ext>
            </a:extLst>
          </p:cNvPr>
          <p:cNvGrpSpPr/>
          <p:nvPr/>
        </p:nvGrpSpPr>
        <p:grpSpPr>
          <a:xfrm>
            <a:off x="4465386" y="3660542"/>
            <a:ext cx="497852" cy="541575"/>
            <a:chOff x="-25445525" y="3175900"/>
            <a:chExt cx="267818" cy="296350"/>
          </a:xfrm>
          <a:solidFill>
            <a:schemeClr val="tx1"/>
          </a:solidFill>
        </p:grpSpPr>
        <p:sp>
          <p:nvSpPr>
            <p:cNvPr id="48" name="Google Shape;6387;p73">
              <a:extLst>
                <a:ext uri="{FF2B5EF4-FFF2-40B4-BE49-F238E27FC236}">
                  <a16:creationId xmlns:a16="http://schemas.microsoft.com/office/drawing/2014/main" id="{D7D7C31E-431B-4FEB-BEA2-0FD75E3056EB}"/>
                </a:ext>
              </a:extLst>
            </p:cNvPr>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9" name="Google Shape;6388;p73">
              <a:extLst>
                <a:ext uri="{FF2B5EF4-FFF2-40B4-BE49-F238E27FC236}">
                  <a16:creationId xmlns:a16="http://schemas.microsoft.com/office/drawing/2014/main" id="{79D584C5-FD8A-400A-BEFA-4DE09FCD5FC0}"/>
                </a:ext>
              </a:extLst>
            </p:cNvPr>
            <p:cNvSpPr/>
            <p:nvPr/>
          </p:nvSpPr>
          <p:spPr>
            <a:xfrm>
              <a:off x="-25398257"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0" name="Google Shape;6389;p73">
              <a:extLst>
                <a:ext uri="{FF2B5EF4-FFF2-40B4-BE49-F238E27FC236}">
                  <a16:creationId xmlns:a16="http://schemas.microsoft.com/office/drawing/2014/main" id="{407469C1-F242-4788-A66E-FDDCADC6C0EE}"/>
                </a:ext>
              </a:extLst>
            </p:cNvPr>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51" name="Google Shape;6500;p74">
            <a:extLst>
              <a:ext uri="{FF2B5EF4-FFF2-40B4-BE49-F238E27FC236}">
                <a16:creationId xmlns:a16="http://schemas.microsoft.com/office/drawing/2014/main" id="{3C6F6526-D691-4AF7-AC12-7AF8CECC613B}"/>
              </a:ext>
            </a:extLst>
          </p:cNvPr>
          <p:cNvSpPr/>
          <p:nvPr/>
        </p:nvSpPr>
        <p:spPr>
          <a:xfrm>
            <a:off x="3415571" y="1482369"/>
            <a:ext cx="501256" cy="425425"/>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tx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2" name="Imagen 1">
            <a:extLst>
              <a:ext uri="{FF2B5EF4-FFF2-40B4-BE49-F238E27FC236}">
                <a16:creationId xmlns:a16="http://schemas.microsoft.com/office/drawing/2014/main" id="{DFBEDE8D-F282-417D-8CD3-69CA3E2D575F}"/>
              </a:ext>
            </a:extLst>
          </p:cNvPr>
          <p:cNvPicPr>
            <a:picLocks noChangeAspect="1"/>
          </p:cNvPicPr>
          <p:nvPr/>
        </p:nvPicPr>
        <p:blipFill rotWithShape="1">
          <a:blip r:embed="rId3"/>
          <a:srcRect r="77435"/>
          <a:stretch/>
        </p:blipFill>
        <p:spPr>
          <a:xfrm>
            <a:off x="4268067" y="2031448"/>
            <a:ext cx="799233" cy="1097375"/>
          </a:xfrm>
          <a:prstGeom prst="rect">
            <a:avLst/>
          </a:prstGeom>
        </p:spPr>
      </p:pic>
    </p:spTree>
    <p:extLst>
      <p:ext uri="{BB962C8B-B14F-4D97-AF65-F5344CB8AC3E}">
        <p14:creationId xmlns:p14="http://schemas.microsoft.com/office/powerpoint/2010/main" val="296742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1"/>
          <p:cNvSpPr txBox="1">
            <a:spLocks noGrp="1"/>
          </p:cNvSpPr>
          <p:nvPr>
            <p:ph type="title"/>
          </p:nvPr>
        </p:nvSpPr>
        <p:spPr>
          <a:xfrm>
            <a:off x="1670779" y="260115"/>
            <a:ext cx="580244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Requerimientos del negocio</a:t>
            </a:r>
            <a:endParaRPr dirty="0"/>
          </a:p>
        </p:txBody>
      </p:sp>
      <p:sp>
        <p:nvSpPr>
          <p:cNvPr id="869" name="Google Shape;869;p51"/>
          <p:cNvSpPr txBox="1">
            <a:spLocks noGrp="1"/>
          </p:cNvSpPr>
          <p:nvPr>
            <p:ph type="subTitle" idx="4"/>
          </p:nvPr>
        </p:nvSpPr>
        <p:spPr>
          <a:xfrm>
            <a:off x="925699" y="1157109"/>
            <a:ext cx="4353437" cy="2829281"/>
          </a:xfrm>
          <a:prstGeom prst="rect">
            <a:avLst/>
          </a:prstGeom>
        </p:spPr>
        <p:txBody>
          <a:bodyPr spcFirstLastPara="1" wrap="square" lIns="91425" tIns="91425" rIns="91425" bIns="91425" anchor="t" anchorCtr="0">
            <a:noAutofit/>
          </a:bodyPr>
          <a:lstStyle/>
          <a:p>
            <a:pPr marL="342900" lvl="0" indent="-342900" algn="just">
              <a:lnSpc>
                <a:spcPct val="107000"/>
              </a:lnSpc>
              <a:spcAft>
                <a:spcPts val="800"/>
              </a:spcAft>
              <a:buFont typeface="+mj-lt"/>
              <a:buAutoNum type="arabicPeriod"/>
            </a:pPr>
            <a:r>
              <a:rPr lang="es-CO" sz="1400" dirty="0">
                <a:effectLst/>
                <a:latin typeface="Arial" panose="020B0604020202020204" pitchFamily="34" charset="0"/>
                <a:ea typeface="Calibri" panose="020F0502020204030204" pitchFamily="34" charset="0"/>
                <a:cs typeface="Times New Roman" panose="02020603050405020304" pitchFamily="18" charset="0"/>
              </a:rPr>
              <a:t>Analizar la tasa de mortalidad por padecimiento clínico con respecto a los departamentos del país para proveer cobertura en los municipios en dónde se requieran los servicios de la entidad.</a:t>
            </a:r>
          </a:p>
          <a:p>
            <a:pPr marL="342900" lvl="0" indent="-342900" algn="just">
              <a:lnSpc>
                <a:spcPct val="107000"/>
              </a:lnSpc>
              <a:spcAft>
                <a:spcPts val="800"/>
              </a:spcAft>
              <a:buFont typeface="+mj-lt"/>
              <a:buAutoNum type="arabicPeriod"/>
            </a:pPr>
            <a:r>
              <a:rPr lang="es-CO" sz="1400" dirty="0">
                <a:effectLst/>
                <a:latin typeface="Arial" panose="020B0604020202020204" pitchFamily="34" charset="0"/>
                <a:ea typeface="Calibri" panose="020F0502020204030204" pitchFamily="34" charset="0"/>
                <a:cs typeface="Times New Roman" panose="02020603050405020304" pitchFamily="18" charset="0"/>
              </a:rPr>
              <a:t>Establecer un histórico de defunciones por padecimientos clínicos en cada municipio para la asignación del personal adecuado en las instalaciones que tengan cobertura de la entidad.</a:t>
            </a:r>
          </a:p>
          <a:p>
            <a:pPr marL="342900" lvl="0" indent="-342900" algn="just">
              <a:lnSpc>
                <a:spcPct val="107000"/>
              </a:lnSpc>
              <a:spcAft>
                <a:spcPts val="800"/>
              </a:spcAft>
              <a:buFont typeface="+mj-lt"/>
              <a:buAutoNum type="arabicPeriod"/>
            </a:pPr>
            <a:r>
              <a:rPr lang="es-CO" sz="1400" dirty="0">
                <a:effectLst/>
                <a:latin typeface="Arial" panose="020B0604020202020204" pitchFamily="34" charset="0"/>
                <a:ea typeface="Calibri" panose="020F0502020204030204" pitchFamily="34" charset="0"/>
                <a:cs typeface="Times New Roman" panose="02020603050405020304" pitchFamily="18" charset="0"/>
              </a:rPr>
              <a:t>Determinar el número de difuntos que recibieron atención médica en una institución clínica con el fin de poder asignar los recursos correspondientes a las instituciones cubiertas por la entidad.</a:t>
            </a:r>
          </a:p>
          <a:p>
            <a:pPr marL="0" lvl="0" indent="0" algn="just">
              <a:lnSpc>
                <a:spcPct val="107000"/>
              </a:lnSpc>
              <a:spcAft>
                <a:spcPts val="800"/>
              </a:spcAft>
            </a:pPr>
            <a:endParaRPr lang="es-CO" sz="14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16" name="Imagen 15">
            <a:extLst>
              <a:ext uri="{FF2B5EF4-FFF2-40B4-BE49-F238E27FC236}">
                <a16:creationId xmlns:a16="http://schemas.microsoft.com/office/drawing/2014/main" id="{5A9004E5-EAA9-4F5F-9CA2-636294D5C9F8}"/>
              </a:ext>
            </a:extLst>
          </p:cNvPr>
          <p:cNvPicPr>
            <a:picLocks noChangeAspect="1"/>
          </p:cNvPicPr>
          <p:nvPr/>
        </p:nvPicPr>
        <p:blipFill>
          <a:blip r:embed="rId3"/>
          <a:stretch>
            <a:fillRect/>
          </a:stretch>
        </p:blipFill>
        <p:spPr>
          <a:xfrm>
            <a:off x="5279136" y="1553875"/>
            <a:ext cx="3651821" cy="2432515"/>
          </a:xfrm>
          <a:prstGeom prst="rect">
            <a:avLst/>
          </a:prstGeom>
        </p:spPr>
      </p:pic>
    </p:spTree>
    <p:extLst>
      <p:ext uri="{BB962C8B-B14F-4D97-AF65-F5344CB8AC3E}">
        <p14:creationId xmlns:p14="http://schemas.microsoft.com/office/powerpoint/2010/main" val="188262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63131" y="1934825"/>
            <a:ext cx="6617737"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Fuentes de datos</a:t>
            </a:r>
            <a:endParaRPr dirty="0"/>
          </a:p>
        </p:txBody>
      </p:sp>
      <p:sp>
        <p:nvSpPr>
          <p:cNvPr id="560" name="Google Shape;560;p3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Las fuentes de datos elegidas se enfocan en la mortalidad </a:t>
            </a:r>
            <a:r>
              <a:rPr lang="es-CO" dirty="0"/>
              <a:t>por</a:t>
            </a:r>
            <a:r>
              <a:rPr lang="en" dirty="0"/>
              <a:t> enfermedades criticas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A7C44BC-67FE-4846-A777-34E4A5CDD472}"/>
              </a:ext>
            </a:extLst>
          </p:cNvPr>
          <p:cNvSpPr>
            <a:spLocks noGrp="1"/>
          </p:cNvSpPr>
          <p:nvPr>
            <p:ph type="title"/>
          </p:nvPr>
        </p:nvSpPr>
        <p:spPr/>
        <p:txBody>
          <a:bodyPr/>
          <a:lstStyle/>
          <a:p>
            <a:r>
              <a:rPr lang="es-MX" dirty="0"/>
              <a:t>Mortalidad VIH 2010 a 2016 </a:t>
            </a:r>
            <a:endParaRPr lang="es-CO" dirty="0"/>
          </a:p>
        </p:txBody>
      </p:sp>
      <p:sp>
        <p:nvSpPr>
          <p:cNvPr id="6" name="Título 5">
            <a:extLst>
              <a:ext uri="{FF2B5EF4-FFF2-40B4-BE49-F238E27FC236}">
                <a16:creationId xmlns:a16="http://schemas.microsoft.com/office/drawing/2014/main" id="{D667DE1E-80ED-41FB-83C6-42CE09BF2A53}"/>
              </a:ext>
            </a:extLst>
          </p:cNvPr>
          <p:cNvSpPr>
            <a:spLocks noGrp="1"/>
          </p:cNvSpPr>
          <p:nvPr>
            <p:ph type="title" idx="2"/>
          </p:nvPr>
        </p:nvSpPr>
        <p:spPr>
          <a:xfrm>
            <a:off x="884803" y="1234212"/>
            <a:ext cx="3200400" cy="615000"/>
          </a:xfrm>
        </p:spPr>
        <p:txBody>
          <a:bodyPr/>
          <a:lstStyle/>
          <a:p>
            <a:r>
              <a:rPr lang="es-CO" dirty="0"/>
              <a:t>445</a:t>
            </a:r>
          </a:p>
        </p:txBody>
      </p:sp>
      <p:sp>
        <p:nvSpPr>
          <p:cNvPr id="5" name="Subtítulo 4">
            <a:extLst>
              <a:ext uri="{FF2B5EF4-FFF2-40B4-BE49-F238E27FC236}">
                <a16:creationId xmlns:a16="http://schemas.microsoft.com/office/drawing/2014/main" id="{D006B708-3FEB-4F6C-ABDB-BC422D8C0ED9}"/>
              </a:ext>
            </a:extLst>
          </p:cNvPr>
          <p:cNvSpPr>
            <a:spLocks noGrp="1"/>
          </p:cNvSpPr>
          <p:nvPr>
            <p:ph type="subTitle" idx="1"/>
          </p:nvPr>
        </p:nvSpPr>
        <p:spPr>
          <a:xfrm>
            <a:off x="884803" y="1950743"/>
            <a:ext cx="3200400" cy="528600"/>
          </a:xfrm>
        </p:spPr>
        <p:txBody>
          <a:bodyPr/>
          <a:lstStyle/>
          <a:p>
            <a:r>
              <a:rPr lang="es-CO" dirty="0"/>
              <a:t>Cantidad de registros</a:t>
            </a:r>
          </a:p>
        </p:txBody>
      </p:sp>
      <p:sp>
        <p:nvSpPr>
          <p:cNvPr id="7" name="Título 6">
            <a:extLst>
              <a:ext uri="{FF2B5EF4-FFF2-40B4-BE49-F238E27FC236}">
                <a16:creationId xmlns:a16="http://schemas.microsoft.com/office/drawing/2014/main" id="{25A35299-8B6C-4113-94AE-8918EAD3DF43}"/>
              </a:ext>
            </a:extLst>
          </p:cNvPr>
          <p:cNvSpPr>
            <a:spLocks noGrp="1"/>
          </p:cNvSpPr>
          <p:nvPr>
            <p:ph type="title" idx="3"/>
          </p:nvPr>
        </p:nvSpPr>
        <p:spPr>
          <a:xfrm>
            <a:off x="5058799" y="1258607"/>
            <a:ext cx="3200400" cy="615000"/>
          </a:xfrm>
        </p:spPr>
        <p:txBody>
          <a:bodyPr/>
          <a:lstStyle/>
          <a:p>
            <a:r>
              <a:rPr lang="es-CO" dirty="0"/>
              <a:t>105</a:t>
            </a:r>
          </a:p>
        </p:txBody>
      </p:sp>
      <p:sp>
        <p:nvSpPr>
          <p:cNvPr id="8" name="Subtítulo 7">
            <a:extLst>
              <a:ext uri="{FF2B5EF4-FFF2-40B4-BE49-F238E27FC236}">
                <a16:creationId xmlns:a16="http://schemas.microsoft.com/office/drawing/2014/main" id="{424996B2-4E0B-4517-8DBA-1C89E1DEA070}"/>
              </a:ext>
            </a:extLst>
          </p:cNvPr>
          <p:cNvSpPr>
            <a:spLocks noGrp="1"/>
          </p:cNvSpPr>
          <p:nvPr>
            <p:ph type="subTitle" idx="4"/>
          </p:nvPr>
        </p:nvSpPr>
        <p:spPr>
          <a:xfrm>
            <a:off x="5058799" y="1962941"/>
            <a:ext cx="3200398" cy="528600"/>
          </a:xfrm>
        </p:spPr>
        <p:txBody>
          <a:bodyPr/>
          <a:lstStyle/>
          <a:p>
            <a:r>
              <a:rPr lang="es-CO" dirty="0"/>
              <a:t>Cantidad de columnas</a:t>
            </a:r>
          </a:p>
        </p:txBody>
      </p:sp>
      <p:sp>
        <p:nvSpPr>
          <p:cNvPr id="10" name="Subtítulo 9">
            <a:extLst>
              <a:ext uri="{FF2B5EF4-FFF2-40B4-BE49-F238E27FC236}">
                <a16:creationId xmlns:a16="http://schemas.microsoft.com/office/drawing/2014/main" id="{293F5B78-8E51-4C0B-8AE3-69FED2B2A0DA}"/>
              </a:ext>
            </a:extLst>
          </p:cNvPr>
          <p:cNvSpPr>
            <a:spLocks noGrp="1"/>
          </p:cNvSpPr>
          <p:nvPr>
            <p:ph type="subTitle" idx="6"/>
          </p:nvPr>
        </p:nvSpPr>
        <p:spPr>
          <a:xfrm>
            <a:off x="997447" y="2406097"/>
            <a:ext cx="7374394" cy="1337538"/>
          </a:xfrm>
        </p:spPr>
        <p:txBody>
          <a:bodyPr/>
          <a:lstStyle/>
          <a:p>
            <a:r>
              <a:rPr lang="es-CO" dirty="0"/>
              <a:t>Este dataset proporcionado por </a:t>
            </a:r>
            <a:r>
              <a:rPr lang="es-MX" dirty="0"/>
              <a:t>Observatorio Social de Salud Pública cuenta con los datos de los fallecimientos  producidos por el VIH/SIDA en el periodo del 2010 a 2016  en el país, definiendo información relacionada con lugar  y fecha del la muerte, datos básicos del fallecido y observaciones medicas relacionadas con el deceso.</a:t>
            </a:r>
            <a:endParaRPr lang="es-CO" dirty="0"/>
          </a:p>
        </p:txBody>
      </p:sp>
      <p:sp>
        <p:nvSpPr>
          <p:cNvPr id="9" name="Subtítulo 9">
            <a:extLst>
              <a:ext uri="{FF2B5EF4-FFF2-40B4-BE49-F238E27FC236}">
                <a16:creationId xmlns:a16="http://schemas.microsoft.com/office/drawing/2014/main" id="{EE544630-DF75-4588-BE3A-FB4C1509FF3C}"/>
              </a:ext>
            </a:extLst>
          </p:cNvPr>
          <p:cNvSpPr txBox="1">
            <a:spLocks/>
          </p:cNvSpPr>
          <p:nvPr/>
        </p:nvSpPr>
        <p:spPr>
          <a:xfrm>
            <a:off x="997447" y="3909288"/>
            <a:ext cx="7374394" cy="479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5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r>
              <a:rPr lang="es-CO" dirty="0"/>
              <a:t>Fuente: </a:t>
            </a:r>
            <a:r>
              <a:rPr lang="es-CO" dirty="0">
                <a:hlinkClick r:id="rId2"/>
              </a:rPr>
              <a:t>https://www.datos.gov.co/Salud-y-Protecci-n-Social/Mortalidad-VIH-2010-A-2016/yht4-twf4</a:t>
            </a:r>
            <a:r>
              <a:rPr lang="es-CO" dirty="0"/>
              <a:t> </a:t>
            </a:r>
          </a:p>
        </p:txBody>
      </p:sp>
    </p:spTree>
    <p:extLst>
      <p:ext uri="{BB962C8B-B14F-4D97-AF65-F5344CB8AC3E}">
        <p14:creationId xmlns:p14="http://schemas.microsoft.com/office/powerpoint/2010/main" val="1099946038"/>
      </p:ext>
    </p:extLst>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1338</TotalTime>
  <Words>1605</Words>
  <Application>Microsoft Office PowerPoint</Application>
  <PresentationFormat>Presentación en pantalla (16:9)</PresentationFormat>
  <Paragraphs>128</Paragraphs>
  <Slides>53</Slides>
  <Notes>34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Arial</vt:lpstr>
      <vt:lpstr>Josefin Sans</vt:lpstr>
      <vt:lpstr>Consolas</vt:lpstr>
      <vt:lpstr>Open Sans</vt:lpstr>
      <vt:lpstr>Aquatic and Physical Therapy Center by Slidesgo</vt:lpstr>
      <vt:lpstr>Bona Health EPS</vt:lpstr>
      <vt:lpstr>Definicion de la empresa</vt:lpstr>
      <vt:lpstr>Contexto de la empresa</vt:lpstr>
      <vt:lpstr>Misión</vt:lpstr>
      <vt:lpstr>Visión</vt:lpstr>
      <vt:lpstr>KPIs</vt:lpstr>
      <vt:lpstr>Requerimientos del negocio</vt:lpstr>
      <vt:lpstr>Fuentes de datos</vt:lpstr>
      <vt:lpstr>Mortalidad VIH 2010 a 2016 </vt:lpstr>
      <vt:lpstr>Mortalidad cáncer de pulmón 2010 a 2016 </vt:lpstr>
      <vt:lpstr>Mortalidad cáncer de mama 2010 a 2016 </vt:lpstr>
      <vt:lpstr>Departamentos y municipios de Colombia</vt:lpstr>
      <vt:lpstr>3093</vt:lpstr>
      <vt:lpstr>Aviso</vt:lpstr>
      <vt:lpstr>MODELO ENTIDAD-RELACIÓN</vt:lpstr>
      <vt:lpstr>Diseño conceptual</vt:lpstr>
      <vt:lpstr>DIMENSIONES Y MEDIDAS</vt:lpstr>
      <vt:lpstr>MODELOS CMDM - RELACIONES DIMENCIONALES</vt:lpstr>
      <vt:lpstr>MODELO MULTIDIMENCIONAL</vt:lpstr>
      <vt:lpstr>MODELOS DF</vt:lpstr>
      <vt:lpstr>Diseño lógico</vt:lpstr>
      <vt:lpstr>MODELO ROLAP</vt:lpstr>
      <vt:lpstr>ETL</vt:lpstr>
      <vt:lpstr>DISEÑO DE ETL</vt:lpstr>
      <vt:lpstr>SECUENCIA DE PROCESOS</vt:lpstr>
      <vt:lpstr>MODELO RELACIONAL ODS</vt:lpstr>
      <vt:lpstr>DATA WAREHOUSE CARGADO</vt:lpstr>
      <vt:lpstr>CREACIÓN Y PUBLICACIÓN DEL CUBO</vt:lpstr>
      <vt:lpstr>Entorno de trabajo</vt:lpstr>
      <vt:lpstr>Cubo Asistencia Medica</vt:lpstr>
      <vt:lpstr>Cubo Defunciones por municipio</vt:lpstr>
      <vt:lpstr>Cubo Defunciones por fecha</vt:lpstr>
      <vt:lpstr>Prueba Consulta MDX</vt:lpstr>
      <vt:lpstr>Publicación del cubo</vt:lpstr>
      <vt:lpstr>Conexión al DW desde el server</vt:lpstr>
      <vt:lpstr>Configuración del Schema</vt:lpstr>
      <vt:lpstr>Despliegue del dashboard</vt:lpstr>
      <vt:lpstr>Despliegue del dashboard</vt:lpstr>
      <vt:lpstr>Despliegue del dashboard</vt:lpstr>
      <vt:lpstr>Despliegue del dashboard</vt:lpstr>
      <vt:lpstr>CREACIÓN DE REPORTES</vt:lpstr>
      <vt:lpstr>Herramienta Utilizada</vt:lpstr>
      <vt:lpstr>Uso de Jasper Studio</vt:lpstr>
      <vt:lpstr>Uso de Jasper Studio</vt:lpstr>
      <vt:lpstr>Uso de Jasper Studio</vt:lpstr>
      <vt:lpstr>Uso de Jasper Studio</vt:lpstr>
      <vt:lpstr>Uso de Jasper Studio</vt:lpstr>
      <vt:lpstr>Uso de Jasper Studio</vt:lpstr>
      <vt:lpstr>Uso de Jasper Studio</vt:lpstr>
      <vt:lpstr>Reporte Nº1</vt:lpstr>
      <vt:lpstr>Reporte Nº2</vt:lpstr>
      <vt:lpstr>Reporte Nº3</vt:lpstr>
      <vt:lpstr>Gracias por la atención prestada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Bona Health EPS</dc:title>
  <cp:lastModifiedBy>JUAN DAVID GONZALEZ DIMATE</cp:lastModifiedBy>
  <cp:revision>24</cp:revision>
  <dcterms:modified xsi:type="dcterms:W3CDTF">2021-11-17T05:52:03Z</dcterms:modified>
</cp:coreProperties>
</file>